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0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B2467-D067-45F9-9471-C205982BEA0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FE1CD-F9E5-4680-8CCC-FAF051055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6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FE1CD-F9E5-4680-8CCC-FAF0510559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2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this slide I ask students to volunteer</a:t>
            </a:r>
            <a:r>
              <a:rPr lang="en-US" baseline="0" dirty="0" smtClean="0"/>
              <a:t> how they find out about information. The clip art represents some of those sources: teachers, </a:t>
            </a:r>
            <a:r>
              <a:rPr lang="en-US" baseline="0" dirty="0" err="1" smtClean="0"/>
              <a:t>admins</a:t>
            </a:r>
            <a:r>
              <a:rPr lang="en-US" baseline="0" dirty="0" smtClean="0"/>
              <a:t>, letters, media, internet, etc)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FE1CD-F9E5-4680-8CCC-FAF0510559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FE1CD-F9E5-4680-8CCC-FAF0510559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FE1CD-F9E5-4680-8CCC-FAF0510559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10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right</a:t>
            </a:r>
            <a:r>
              <a:rPr lang="en-US" baseline="0" dirty="0" smtClean="0"/>
              <a:t> questions that students can ask when they look at artifacts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FE1CD-F9E5-4680-8CCC-FAF0510559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9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282048-32F4-4D3B-BBF8-1976C505F53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B8CB29-2FD9-40DB-AECA-B59DBF191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learn about the past?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Cities: </a:t>
            </a:r>
          </a:p>
          <a:p>
            <a:pPr lvl="1"/>
            <a:r>
              <a:rPr lang="en-US" dirty="0" smtClean="0"/>
              <a:t>One of the chief features of civilizations.</a:t>
            </a:r>
          </a:p>
          <a:p>
            <a:r>
              <a:rPr lang="en-US" dirty="0" smtClean="0"/>
              <a:t>Religion:</a:t>
            </a:r>
          </a:p>
          <a:p>
            <a:pPr lvl="1"/>
            <a:r>
              <a:rPr lang="en-US" dirty="0" smtClean="0"/>
              <a:t>All were developed to explain the natural workings of the world around us. </a:t>
            </a:r>
          </a:p>
          <a:p>
            <a:r>
              <a:rPr lang="en-US" dirty="0" smtClean="0"/>
              <a:t>Social Structure: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971800" y="3810000"/>
            <a:ext cx="4038600" cy="2590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42862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482179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Population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6944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Salves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48162" y="4655582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5401895"/>
            <a:ext cx="2590800" cy="27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9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Art:</a:t>
            </a:r>
          </a:p>
          <a:p>
            <a:pPr lvl="1"/>
            <a:r>
              <a:rPr lang="en-US" dirty="0" smtClean="0"/>
              <a:t>Painting and sculpture </a:t>
            </a:r>
            <a:r>
              <a:rPr lang="en-US" smtClean="0"/>
              <a:t>were developed </a:t>
            </a:r>
            <a:r>
              <a:rPr lang="en-US" dirty="0" smtClean="0"/>
              <a:t>to portray gods and goddesses or natural forces. </a:t>
            </a:r>
          </a:p>
          <a:p>
            <a:r>
              <a:rPr lang="en-US" dirty="0" smtClean="0"/>
              <a:t>Writing:</a:t>
            </a:r>
          </a:p>
          <a:p>
            <a:pPr lvl="1"/>
            <a:r>
              <a:rPr lang="en-US" dirty="0" smtClean="0"/>
              <a:t>Used by the population to keep records.</a:t>
            </a:r>
          </a:p>
          <a:p>
            <a:r>
              <a:rPr lang="en-US" dirty="0" smtClean="0"/>
              <a:t>Government:</a:t>
            </a:r>
          </a:p>
          <a:p>
            <a:pPr lvl="1"/>
            <a:r>
              <a:rPr lang="en-US" dirty="0" smtClean="0"/>
              <a:t>Led by rulers, typically monarchs, who raised an army to protect their populations and made laws to regulate their subjects laws.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School?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your find out what’s going on…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In the World?</a:t>
            </a:r>
            <a:endParaRPr lang="en-US" dirty="0"/>
          </a:p>
        </p:txBody>
      </p:sp>
      <p:pic>
        <p:nvPicPr>
          <p:cNvPr id="1026" name="Picture 2" descr="C:\Documents and Settings\Administrator\Local Settings\Temporary Internet Files\Content.IE5\W1QV45MR\MC90001357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362199"/>
            <a:ext cx="1371600" cy="191791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514600"/>
            <a:ext cx="1795882" cy="1833372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21K3Y9Y5\MC90023434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495800"/>
            <a:ext cx="2163778" cy="1916317"/>
          </a:xfrm>
          <a:prstGeom prst="rect">
            <a:avLst/>
          </a:prstGeom>
          <a:noFill/>
        </p:spPr>
      </p:pic>
      <p:sp>
        <p:nvSpPr>
          <p:cNvPr id="1030" name="Letter"/>
          <p:cNvSpPr>
            <a:spLocks noEditPoints="1" noChangeArrowheads="1"/>
          </p:cNvSpPr>
          <p:nvPr/>
        </p:nvSpPr>
        <p:spPr bwMode="auto">
          <a:xfrm>
            <a:off x="685800" y="2514600"/>
            <a:ext cx="2266950" cy="11334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2971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To the parent of..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032" name="Picture 8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4267200"/>
            <a:ext cx="1829714" cy="1565453"/>
          </a:xfrm>
          <a:prstGeom prst="rect">
            <a:avLst/>
          </a:prstGeom>
          <a:noFill/>
        </p:spPr>
      </p:pic>
      <p:pic>
        <p:nvPicPr>
          <p:cNvPr id="1033" name="Picture 9" descr="C:\Documents and Settings\Administrator\Local Settings\Temporary Internet Files\Content.IE5\WPGXUN8D\MC90027968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267200"/>
            <a:ext cx="1455725" cy="1893722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istrator\Local Settings\Temporary Internet Files\Content.IE5\0LY745M3\MC90008915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9400" y="2667000"/>
            <a:ext cx="1783994" cy="1783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3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 dirty="0" smtClean="0"/>
              <a:t>Find Evidence</a:t>
            </a:r>
          </a:p>
          <a:p>
            <a:pPr lvl="1"/>
            <a:r>
              <a:rPr lang="en-US" dirty="0" smtClean="0"/>
              <a:t>Written Sources</a:t>
            </a:r>
          </a:p>
          <a:p>
            <a:pPr lvl="1"/>
            <a:r>
              <a:rPr lang="en-US" dirty="0" smtClean="0"/>
              <a:t>Artifacts </a:t>
            </a:r>
          </a:p>
          <a:p>
            <a:pPr lvl="1"/>
            <a:r>
              <a:rPr lang="en-US" dirty="0" smtClean="0"/>
              <a:t>Media </a:t>
            </a:r>
          </a:p>
          <a:p>
            <a:r>
              <a:rPr lang="en-US" dirty="0" smtClean="0"/>
              <a:t>Multiple sources</a:t>
            </a:r>
          </a:p>
          <a:p>
            <a:r>
              <a:rPr lang="en-US" dirty="0" smtClean="0"/>
              <a:t>Authenticate sources</a:t>
            </a:r>
          </a:p>
          <a:p>
            <a:r>
              <a:rPr lang="en-US" dirty="0" smtClean="0"/>
              <a:t>Analyze author’s intent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But…How do we know this information is accurate?</a:t>
            </a:r>
            <a:endParaRPr lang="en-US" sz="3200" dirty="0"/>
          </a:p>
        </p:txBody>
      </p:sp>
      <p:pic>
        <p:nvPicPr>
          <p:cNvPr id="28674" name="Picture 2" descr="http://www.xdtalk.com/forums/attachments/xd-s-discussion-room/19708d1365371785-hope-little-steel-case-ammo-doesn-t-hurt-bonjour.jpg"/>
          <p:cNvPicPr>
            <a:picLocks noChangeAspect="1" noChangeArrowheads="1"/>
          </p:cNvPicPr>
          <p:nvPr/>
        </p:nvPicPr>
        <p:blipFill>
          <a:blip r:embed="rId3" cstate="print"/>
          <a:srcRect l="14000" r="14000"/>
          <a:stretch>
            <a:fillRect/>
          </a:stretch>
        </p:blipFill>
        <p:spPr bwMode="auto">
          <a:xfrm>
            <a:off x="5410200" y="2209800"/>
            <a:ext cx="27432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Sources	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Firsthand accounts of events/people</a:t>
            </a:r>
          </a:p>
          <a:p>
            <a:r>
              <a:rPr lang="en-US" dirty="0" smtClean="0"/>
              <a:t>Documents, photos, letters, diaries, etc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116388" cy="3284504"/>
          </a:xfrm>
        </p:spPr>
        <p:txBody>
          <a:bodyPr/>
          <a:lstStyle/>
          <a:p>
            <a:r>
              <a:rPr lang="en-US" dirty="0" smtClean="0"/>
              <a:t>Created by people who didn’t (or couldn’t) witness event</a:t>
            </a:r>
          </a:p>
          <a:p>
            <a:r>
              <a:rPr lang="en-US" dirty="0" smtClean="0"/>
              <a:t>Biographies, textbooks, Internet, etc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Sources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Secondary Sources </a:t>
            </a:r>
            <a:endParaRPr lang="en-US" dirty="0"/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685800" y="4876800"/>
            <a:ext cx="7162800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txBody>
          <a:bodyPr vert="horz" lIns="91440" tIns="45720" rIns="91440" bIns="4572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Media: information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sources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build="p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Anything</a:t>
            </a:r>
            <a:r>
              <a:rPr lang="en-US" dirty="0" smtClean="0"/>
              <a:t> created/used by humans </a:t>
            </a:r>
          </a:p>
          <a:p>
            <a:r>
              <a:rPr lang="en-US" dirty="0" smtClean="0"/>
              <a:t>Art, tools, weapons, etc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Preserved organic (natural) matter</a:t>
            </a:r>
          </a:p>
          <a:p>
            <a:r>
              <a:rPr lang="en-US" dirty="0" smtClean="0"/>
              <a:t>Human, animal, or plant remains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Fossils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Anthropology—the study of humanity, how past and present cultures live </a:t>
            </a:r>
          </a:p>
          <a:p>
            <a:pPr lvl="1"/>
            <a:r>
              <a:rPr lang="en-US" dirty="0" smtClean="0"/>
              <a:t>Culture—a people’s way of life (Beliefs, values, social classes, art, language, tradition, etc…)</a:t>
            </a:r>
          </a:p>
          <a:p>
            <a:r>
              <a:rPr lang="en-US" dirty="0" smtClean="0"/>
              <a:t>Archeology—study of past cultures using artifacts left behind</a:t>
            </a:r>
          </a:p>
          <a:p>
            <a:r>
              <a:rPr lang="en-US" dirty="0" smtClean="0"/>
              <a:t>History—study of past societies/events, primarily using written records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doing all of this?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evidence is this?</a:t>
            </a:r>
          </a:p>
          <a:p>
            <a:r>
              <a:rPr lang="en-US" dirty="0" smtClean="0"/>
              <a:t>What does this object reveal about its owner? </a:t>
            </a:r>
          </a:p>
          <a:p>
            <a:r>
              <a:rPr lang="en-US" dirty="0" smtClean="0"/>
              <a:t>What does it say about the society it came from?</a:t>
            </a:r>
          </a:p>
          <a:p>
            <a:r>
              <a:rPr lang="en-US" dirty="0" smtClean="0"/>
              <a:t>What can we </a:t>
            </a:r>
            <a:r>
              <a:rPr lang="en-US" i="1" dirty="0" smtClean="0"/>
              <a:t>speculate</a:t>
            </a:r>
            <a:r>
              <a:rPr lang="en-US" dirty="0" smtClean="0"/>
              <a:t> (educated guess based on evidence) about the values, traditions, society, people, climate, etc of where this object can from?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the right questions…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object is unfamiliar: </a:t>
            </a:r>
          </a:p>
          <a:p>
            <a:pPr lvl="1"/>
            <a:r>
              <a:rPr lang="en-US" dirty="0" smtClean="0"/>
              <a:t>What is the possible function of this item? </a:t>
            </a:r>
          </a:p>
          <a:p>
            <a:pPr lvl="1"/>
            <a:r>
              <a:rPr lang="en-US" dirty="0" smtClean="0"/>
              <a:t>Why might it have been used?</a:t>
            </a:r>
          </a:p>
          <a:p>
            <a:pPr lvl="1"/>
            <a:r>
              <a:rPr lang="en-US" dirty="0" smtClean="0"/>
              <a:t>Who might have used it?</a:t>
            </a:r>
          </a:p>
          <a:p>
            <a:r>
              <a:rPr lang="en-US" dirty="0" smtClean="0"/>
              <a:t>Beware of: </a:t>
            </a:r>
          </a:p>
          <a:p>
            <a:pPr lvl="1"/>
            <a:r>
              <a:rPr lang="en-US" i="1" dirty="0" smtClean="0"/>
              <a:t>Assumptions:</a:t>
            </a:r>
            <a:r>
              <a:rPr lang="en-US" dirty="0" smtClean="0"/>
              <a:t> guesses made without evidence</a:t>
            </a:r>
          </a:p>
          <a:p>
            <a:pPr lvl="1"/>
            <a:r>
              <a:rPr lang="en-US" i="1" dirty="0" smtClean="0"/>
              <a:t>Multiple Perspectives</a:t>
            </a:r>
            <a:r>
              <a:rPr lang="en-US" dirty="0" smtClean="0"/>
              <a:t>: 2 people can see one object in different ways</a:t>
            </a:r>
          </a:p>
          <a:p>
            <a:pPr lvl="1"/>
            <a:r>
              <a:rPr lang="en-US" i="1" dirty="0" smtClean="0"/>
              <a:t>Bias</a:t>
            </a:r>
            <a:r>
              <a:rPr lang="en-US" dirty="0" smtClean="0"/>
              <a:t>: Making a judgment based on YOUR preferences or beliefs 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if you’re not sure?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32766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6 Characteristics of Civilization</a:t>
            </a:r>
            <a:br>
              <a:rPr lang="en-US" sz="4400" b="1" dirty="0" smtClean="0"/>
            </a:br>
            <a:r>
              <a:rPr lang="en-US" sz="4400" b="1" dirty="0" smtClean="0"/>
              <a:t>A Civilization is a complex culture in which numbers of humans beings share a number of common interests.</a:t>
            </a:r>
            <a:br>
              <a:rPr lang="en-US" sz="4400" b="1" dirty="0" smtClean="0"/>
            </a:br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35359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1732</TotalTime>
  <Words>449</Words>
  <Application>Microsoft Office PowerPoint</Application>
  <PresentationFormat>On-screen Show (4:3)</PresentationFormat>
  <Paragraphs>69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Paper</vt:lpstr>
      <vt:lpstr>How do we learn about the past? </vt:lpstr>
      <vt:lpstr>How do your find out what’s going on…</vt:lpstr>
      <vt:lpstr>But…How do we know this information is accurate?</vt:lpstr>
      <vt:lpstr>Written Sources </vt:lpstr>
      <vt:lpstr>Artifacts </vt:lpstr>
      <vt:lpstr>Who is doing all of this? </vt:lpstr>
      <vt:lpstr>Asking the right questions…</vt:lpstr>
      <vt:lpstr>But what if you’re not sure?</vt:lpstr>
      <vt:lpstr>6 Characteristics of Civilization A Civilization is a complex culture in which numbers of humans beings share a number of common interests.  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learn about the past?</dc:title>
  <dc:creator>WCPSS</dc:creator>
  <cp:lastModifiedBy>Josh Walker</cp:lastModifiedBy>
  <cp:revision>64</cp:revision>
  <dcterms:created xsi:type="dcterms:W3CDTF">2010-08-24T14:02:58Z</dcterms:created>
  <dcterms:modified xsi:type="dcterms:W3CDTF">2017-04-01T03:09:06Z</dcterms:modified>
</cp:coreProperties>
</file>