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74" d="100"/>
          <a:sy n="74" d="100"/>
        </p:scale>
        <p:origin x="2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933D86-060E-47B8-BBE7-DBC5153C8735}"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632D5-E43E-4850-A784-0C2BD9F2371B}" type="slidenum">
              <a:rPr lang="en-US" smtClean="0"/>
              <a:t>‹#›</a:t>
            </a:fld>
            <a:endParaRPr lang="en-US"/>
          </a:p>
        </p:txBody>
      </p:sp>
    </p:spTree>
    <p:extLst>
      <p:ext uri="{BB962C8B-B14F-4D97-AF65-F5344CB8AC3E}">
        <p14:creationId xmlns:p14="http://schemas.microsoft.com/office/powerpoint/2010/main" val="2172443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933D86-060E-47B8-BBE7-DBC5153C8735}"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632D5-E43E-4850-A784-0C2BD9F2371B}" type="slidenum">
              <a:rPr lang="en-US" smtClean="0"/>
              <a:t>‹#›</a:t>
            </a:fld>
            <a:endParaRPr lang="en-US"/>
          </a:p>
        </p:txBody>
      </p:sp>
    </p:spTree>
    <p:extLst>
      <p:ext uri="{BB962C8B-B14F-4D97-AF65-F5344CB8AC3E}">
        <p14:creationId xmlns:p14="http://schemas.microsoft.com/office/powerpoint/2010/main" val="989425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933D86-060E-47B8-BBE7-DBC5153C8735}"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632D5-E43E-4850-A784-0C2BD9F2371B}" type="slidenum">
              <a:rPr lang="en-US" smtClean="0"/>
              <a:t>‹#›</a:t>
            </a:fld>
            <a:endParaRPr lang="en-US"/>
          </a:p>
        </p:txBody>
      </p:sp>
    </p:spTree>
    <p:extLst>
      <p:ext uri="{BB962C8B-B14F-4D97-AF65-F5344CB8AC3E}">
        <p14:creationId xmlns:p14="http://schemas.microsoft.com/office/powerpoint/2010/main" val="115993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933D86-060E-47B8-BBE7-DBC5153C8735}"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632D5-E43E-4850-A784-0C2BD9F2371B}" type="slidenum">
              <a:rPr lang="en-US" smtClean="0"/>
              <a:t>‹#›</a:t>
            </a:fld>
            <a:endParaRPr lang="en-US"/>
          </a:p>
        </p:txBody>
      </p:sp>
    </p:spTree>
    <p:extLst>
      <p:ext uri="{BB962C8B-B14F-4D97-AF65-F5344CB8AC3E}">
        <p14:creationId xmlns:p14="http://schemas.microsoft.com/office/powerpoint/2010/main" val="120862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933D86-060E-47B8-BBE7-DBC5153C8735}"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632D5-E43E-4850-A784-0C2BD9F2371B}" type="slidenum">
              <a:rPr lang="en-US" smtClean="0"/>
              <a:t>‹#›</a:t>
            </a:fld>
            <a:endParaRPr lang="en-US"/>
          </a:p>
        </p:txBody>
      </p:sp>
    </p:spTree>
    <p:extLst>
      <p:ext uri="{BB962C8B-B14F-4D97-AF65-F5344CB8AC3E}">
        <p14:creationId xmlns:p14="http://schemas.microsoft.com/office/powerpoint/2010/main" val="11346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933D86-060E-47B8-BBE7-DBC5153C8735}"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632D5-E43E-4850-A784-0C2BD9F2371B}" type="slidenum">
              <a:rPr lang="en-US" smtClean="0"/>
              <a:t>‹#›</a:t>
            </a:fld>
            <a:endParaRPr lang="en-US"/>
          </a:p>
        </p:txBody>
      </p:sp>
    </p:spTree>
    <p:extLst>
      <p:ext uri="{BB962C8B-B14F-4D97-AF65-F5344CB8AC3E}">
        <p14:creationId xmlns:p14="http://schemas.microsoft.com/office/powerpoint/2010/main" val="1136104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933D86-060E-47B8-BBE7-DBC5153C8735}" type="datetimeFigureOut">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F632D5-E43E-4850-A784-0C2BD9F2371B}" type="slidenum">
              <a:rPr lang="en-US" smtClean="0"/>
              <a:t>‹#›</a:t>
            </a:fld>
            <a:endParaRPr lang="en-US"/>
          </a:p>
        </p:txBody>
      </p:sp>
    </p:spTree>
    <p:extLst>
      <p:ext uri="{BB962C8B-B14F-4D97-AF65-F5344CB8AC3E}">
        <p14:creationId xmlns:p14="http://schemas.microsoft.com/office/powerpoint/2010/main" val="1119717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933D86-060E-47B8-BBE7-DBC5153C8735}"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F632D5-E43E-4850-A784-0C2BD9F2371B}" type="slidenum">
              <a:rPr lang="en-US" smtClean="0"/>
              <a:t>‹#›</a:t>
            </a:fld>
            <a:endParaRPr lang="en-US"/>
          </a:p>
        </p:txBody>
      </p:sp>
    </p:spTree>
    <p:extLst>
      <p:ext uri="{BB962C8B-B14F-4D97-AF65-F5344CB8AC3E}">
        <p14:creationId xmlns:p14="http://schemas.microsoft.com/office/powerpoint/2010/main" val="3416703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33D86-060E-47B8-BBE7-DBC5153C8735}" type="datetimeFigureOut">
              <a:rPr lang="en-US" smtClean="0"/>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F632D5-E43E-4850-A784-0C2BD9F2371B}" type="slidenum">
              <a:rPr lang="en-US" smtClean="0"/>
              <a:t>‹#›</a:t>
            </a:fld>
            <a:endParaRPr lang="en-US"/>
          </a:p>
        </p:txBody>
      </p:sp>
    </p:spTree>
    <p:extLst>
      <p:ext uri="{BB962C8B-B14F-4D97-AF65-F5344CB8AC3E}">
        <p14:creationId xmlns:p14="http://schemas.microsoft.com/office/powerpoint/2010/main" val="1379130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33D86-060E-47B8-BBE7-DBC5153C8735}"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632D5-E43E-4850-A784-0C2BD9F2371B}" type="slidenum">
              <a:rPr lang="en-US" smtClean="0"/>
              <a:t>‹#›</a:t>
            </a:fld>
            <a:endParaRPr lang="en-US"/>
          </a:p>
        </p:txBody>
      </p:sp>
    </p:spTree>
    <p:extLst>
      <p:ext uri="{BB962C8B-B14F-4D97-AF65-F5344CB8AC3E}">
        <p14:creationId xmlns:p14="http://schemas.microsoft.com/office/powerpoint/2010/main" val="4204624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33D86-060E-47B8-BBE7-DBC5153C8735}"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632D5-E43E-4850-A784-0C2BD9F2371B}" type="slidenum">
              <a:rPr lang="en-US" smtClean="0"/>
              <a:t>‹#›</a:t>
            </a:fld>
            <a:endParaRPr lang="en-US"/>
          </a:p>
        </p:txBody>
      </p:sp>
    </p:spTree>
    <p:extLst>
      <p:ext uri="{BB962C8B-B14F-4D97-AF65-F5344CB8AC3E}">
        <p14:creationId xmlns:p14="http://schemas.microsoft.com/office/powerpoint/2010/main" val="305604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33D86-060E-47B8-BBE7-DBC5153C8735}" type="datetimeFigureOut">
              <a:rPr lang="en-US" smtClean="0"/>
              <a:t>12/9/2016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632D5-E43E-4850-A784-0C2BD9F2371B}" type="slidenum">
              <a:rPr lang="en-US" smtClean="0"/>
              <a:t>‹#›</a:t>
            </a:fld>
            <a:endParaRPr lang="en-US"/>
          </a:p>
        </p:txBody>
      </p:sp>
    </p:spTree>
    <p:extLst>
      <p:ext uri="{BB962C8B-B14F-4D97-AF65-F5344CB8AC3E}">
        <p14:creationId xmlns:p14="http://schemas.microsoft.com/office/powerpoint/2010/main" val="4089643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American Government Final Review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92645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 </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Presidents military powers	</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only apply to the use of the United States Army and its weapons.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are strictly limited to times of war.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are shared with Congress.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may never be used to keep the domestic peace.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39160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power to issue executive orders is the</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appointment power.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removal power.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issue power.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ordinance power.</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5515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Civil Rights Act of 1964</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outlaws discrimination in public accommodations and hiring practices.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does not apply to restaurants and eating-places.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is not a meaningful piece of civil rights legislation.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does not include voting rights provisions.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59663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For an arrest to be lawful, police must have either a warrant or	</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 writ of habeas corpus.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 grand jury indictment.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bill of attainder.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probable cause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6709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At the beginning of each new term, the Senate</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elects a presiding officer.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adopts rules of procedure.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elects a clerk and a chaplain.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faces few organizational problems.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60317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______________appoints Cabinet members ___________</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President; with Senate approval.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President; with House approval.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Senate; with the Presidents approval.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President; without Senate approval.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8460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term of office for constitutional court judges is determined by</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Department of Justice.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President.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Constitution.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Congress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7286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Which of the following statements about the Supreme Court is FALSE?</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Supreme Court only reads briefs; it does not hear oral arguments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Supreme Court exercises both original and appellate jurisdiction.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Cases can reach the Supreme Court by certificate and writ of certiorari.</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All of the above statements are false.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88362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Few members of Congress today</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are white males.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are married.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are minorities.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have college degrees.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0712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Which of these State constitutions is the oldest and still in force today?</a:t>
            </a:r>
          </a:p>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New Hampshire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Virginia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Massachusetts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South Carolina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8894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150883"/>
            <a:ext cx="12192000" cy="5707117"/>
          </a:xfrm>
        </p:spPr>
        <p:txBody>
          <a:bodyPr>
            <a:normAutofit/>
          </a:bodyPr>
          <a:lstStyle/>
          <a:p>
            <a:pPr marL="0" indent="0">
              <a:buNone/>
            </a:pPr>
            <a:r>
              <a:rPr lang="en-US" b="1" dirty="0"/>
              <a:t>Read the following excerpt from the </a:t>
            </a:r>
            <a:r>
              <a:rPr lang="en-US" b="1" i="1" dirty="0"/>
              <a:t>Declaration of Independence.</a:t>
            </a:r>
            <a:endParaRPr lang="en-US" dirty="0"/>
          </a:p>
          <a:p>
            <a:pPr marL="0" indent="0">
              <a:buNone/>
            </a:pPr>
            <a:r>
              <a:rPr lang="en-US" i="1" dirty="0"/>
              <a:t>“We hold these truths to be self-evident, that all men are created equal, that they are endowed by their Creator with certain unalienable Rights, that among these are Life, Liberty and the pursuit of Happiness. — That to secure these rights, Governments are instituted among Men, deriving their just powers from the consent of the governed, — That whenever any Form of Government becomes destructive of these ends, it is the Right of the People to alter or to abolish it, and to institute new Government, laying its foundation on such principles and organizing its powers in such form, as to them shall seem most likely to effect their Safety and Happiness.”</a:t>
            </a:r>
            <a:endParaRPr lang="en-US" dirty="0"/>
          </a:p>
          <a:p>
            <a:endParaRPr lang="en-US" dirty="0"/>
          </a:p>
          <a:p>
            <a:endParaRPr lang="en-US" dirty="0"/>
          </a:p>
        </p:txBody>
      </p:sp>
    </p:spTree>
    <p:extLst>
      <p:ext uri="{BB962C8B-B14F-4D97-AF65-F5344CB8AC3E}">
        <p14:creationId xmlns:p14="http://schemas.microsoft.com/office/powerpoint/2010/main" val="4123120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Undocumented aliens working in seasonal jobs are in this country illegally. This situation might lead to which of the following?</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improved conditions for seasonal workers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mistreatment of those illegal workers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 decrease in the-number-of undocumented aliens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expatriation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82354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only time both parties have a strong leader at the same time is</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between national conventions.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after the election but before the new President takes office.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during the nominating process.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when the party's presidential candidate has been chosen but before the election takes place.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74536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Beginning with the Civil War, shifted their support to the Republican Party.</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farmers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bankers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southerners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industrialists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74383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None of the following involve double jeopardy EXCEPT</a:t>
            </a:r>
          </a:p>
          <a:p>
            <a:pPr marL="342900" indent="-342900">
              <a:spcBef>
                <a:spcPts val="0"/>
              </a:spcBef>
              <a:buFont typeface="+mj-lt"/>
              <a:buAutoNum type="arabicPeriod"/>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trying a case a second time in a higher court when the verdict has been appealed.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trying a person for the same crime when a jury has already declared that person innocent.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trying a person for the same crime in both the federal and the State courts.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trying a person for more than one crime committed during a single act.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65032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Parties that hold a particular set of beliefs and have often supported Marxist thinking are known as</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splinter parties.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economic protest parties.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ideological parties.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single-issue parties.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72421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fact that all congressional districts in a State must have about the same number of people so that one person's vote is equal to another's, is due to the</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Reapportionment Act of 1929.</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Wes berry v. Sanders ruling.</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17th Amendment.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Census Bureau.</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90078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Which qualification for House members is NOT in the Constitution?</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must have been a citizen for at least seven years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must live in the district being represented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must live in the State from which chosen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must be at least 25 years old</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3635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Which of the following statements about Federalists is TRUE?</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They were generally supported by farmers.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They favored a strong national government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They called for a strict interpretation of the Constitution.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George Washington founded their party.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16902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Agreements States enter into with both foreign nations and other States with the consent of Congress are</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interstate compacts.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extraditions.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acts of admission.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enabling acts.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25099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Which of the following amendments was ratified FIRST?</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amendment lowering the voting age to 18</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amendment ending slavery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amendment guaranteeing freedom of speech</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amendment allowing Congress to tax incomes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2647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points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Which fundamental political idea is expressed in the Declaration of</a:t>
            </a:r>
            <a:br>
              <a:rPr lang="en-US" dirty="0" smtClean="0"/>
            </a:br>
            <a:r>
              <a:rPr lang="en-US" dirty="0" smtClean="0"/>
              <a:t>Independence?</a:t>
            </a:r>
          </a:p>
          <a:p>
            <a:pPr marL="0" indent="0">
              <a:buNone/>
            </a:pPr>
            <a:r>
              <a:rPr lang="en-US" dirty="0" smtClean="0"/>
              <a:t>A. The government should guarantee every citizen economic security.</a:t>
            </a:r>
            <a:br>
              <a:rPr lang="en-US" dirty="0" smtClean="0"/>
            </a:br>
            <a:r>
              <a:rPr lang="en-US" dirty="0" smtClean="0"/>
              <a:t>B. The central government and state governments should have</a:t>
            </a:r>
            <a:br>
              <a:rPr lang="en-US" dirty="0" smtClean="0"/>
            </a:br>
            <a:r>
              <a:rPr lang="en-US" dirty="0" smtClean="0"/>
              <a:t>equal power.</a:t>
            </a:r>
            <a:br>
              <a:rPr lang="en-US" dirty="0" smtClean="0"/>
            </a:br>
            <a:r>
              <a:rPr lang="en-US" dirty="0" smtClean="0"/>
              <a:t>C. If the government denies its people certain basic rights, that</a:t>
            </a:r>
            <a:br>
              <a:rPr lang="en-US" dirty="0" smtClean="0"/>
            </a:br>
            <a:r>
              <a:rPr lang="en-US" dirty="0" smtClean="0"/>
              <a:t>government can be overthrown.</a:t>
            </a:r>
            <a:br>
              <a:rPr lang="en-US" dirty="0" smtClean="0"/>
            </a:br>
            <a:r>
              <a:rPr lang="en-US" dirty="0" smtClean="0"/>
              <a:t>D. Rulers derive their right to govern from God and are therefore</a:t>
            </a:r>
            <a:br>
              <a:rPr lang="en-US" dirty="0" smtClean="0"/>
            </a:br>
            <a:r>
              <a:rPr lang="en-US" dirty="0" smtClean="0"/>
              <a:t>bound to govern in the nation’s best interest. </a:t>
            </a:r>
          </a:p>
          <a:p>
            <a:endParaRPr lang="en-US" dirty="0"/>
          </a:p>
        </p:txBody>
      </p:sp>
    </p:spTree>
    <p:extLst>
      <p:ext uri="{BB962C8B-B14F-4D97-AF65-F5344CB8AC3E}">
        <p14:creationId xmlns:p14="http://schemas.microsoft.com/office/powerpoint/2010/main" val="2178000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normAutofit lnSpcReduction="10000"/>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idea that the 13th Amendment applies to the actions of government and of private individuals</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was not clarified until after the passage of the 14th Amendment.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was clear since the amendment was ratified in 1865.</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was not thought to be the case until more than 100 years after the amendment was ratified.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has been struck down by the Supreme Court in a series of cases dating from the early 1900s.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147017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Which of the following did the framers of the Constitution conceive of as the center of policymaking in America?</a:t>
            </a:r>
          </a:p>
          <a:p>
            <a:pPr marL="0" indent="0">
              <a:spcBef>
                <a:spcPts val="0"/>
              </a:spcBef>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0"/>
              </a:spcBef>
              <a:buFont typeface="+mj-lt"/>
              <a:buAutoNum type="alphaLcPeriod"/>
            </a:pPr>
            <a:r>
              <a:rPr lang="en-US"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the president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0"/>
              </a:spcBef>
              <a:buFont typeface="+mj-lt"/>
              <a:buAutoNum type="alphaLcPeriod"/>
            </a:pPr>
            <a:r>
              <a:rPr lang="en-US"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people</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0"/>
              </a:spcBef>
              <a:buFont typeface="+mj-lt"/>
              <a:buAutoNum type="alphaLcPeriod"/>
            </a:pPr>
            <a:r>
              <a:rPr lang="en-US"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Congress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0"/>
              </a:spcBef>
              <a:buFont typeface="+mj-lt"/>
              <a:buAutoNum type="alphaLcPeriod"/>
            </a:pPr>
            <a:r>
              <a:rPr lang="en-US"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courts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68545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Supreme Court ruling in Gibbons v. Ogden expanded the</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power to tax by allowing a tax on incomes.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commerce power to include all commercial interactions.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power over territories to include the taking of private property.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currency power by including paper money as legal tender.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03249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5126"/>
            <a:ext cx="10515600" cy="754227"/>
          </a:xfrm>
        </p:spPr>
        <p:txBody>
          <a:bodyPr/>
          <a:lstStyle/>
          <a:p>
            <a:r>
              <a:rPr lang="en-US" dirty="0" smtClean="0"/>
              <a:t>5 points </a:t>
            </a:r>
            <a:endParaRPr lang="en-US" dirty="0"/>
          </a:p>
        </p:txBody>
      </p:sp>
      <p:sp>
        <p:nvSpPr>
          <p:cNvPr id="3" name="Content Placeholder 2"/>
          <p:cNvSpPr>
            <a:spLocks noGrp="1"/>
          </p:cNvSpPr>
          <p:nvPr>
            <p:ph idx="1"/>
          </p:nvPr>
        </p:nvSpPr>
        <p:spPr>
          <a:xfrm>
            <a:off x="-685800" y="1119353"/>
            <a:ext cx="10515600" cy="5057611"/>
          </a:xfrm>
        </p:spPr>
        <p:txBody>
          <a:bodyPr/>
          <a:lstStyle/>
          <a:p>
            <a:pPr marL="342900" indent="-342900">
              <a:spcBef>
                <a:spcPts val="0"/>
              </a:spcBef>
              <a:buFont typeface="+mj-lt"/>
              <a:buAutoNum type="arabi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elastic clause of the United States Constitution gives Congress the power to_____.</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“make rules for the government and regulation of the land and naval forces;…”</a:t>
            </a:r>
          </a:p>
          <a:p>
            <a:pPr marL="342900" indent="-342900">
              <a:spcBef>
                <a:spcPts val="0"/>
              </a:spcBef>
              <a:buFont typeface="+mj-lt"/>
              <a:buAutoNum type="alphaLcPeriod"/>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“regulate commerce with foreign nations, and among the several states, and with the India tribes;…”</a:t>
            </a:r>
          </a:p>
          <a:p>
            <a:pPr marL="342900" indent="-342900">
              <a:spcBef>
                <a:spcPts val="0"/>
              </a:spcBef>
              <a:buFont typeface="+mj-lt"/>
              <a:buAutoNum type="alphaLcPeriod"/>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“lay and collect taxes, duties, imports and excises,…” </a:t>
            </a:r>
          </a:p>
          <a:p>
            <a:pPr marL="342900" indent="-342900">
              <a:spcBef>
                <a:spcPts val="0"/>
              </a:spcBef>
              <a:buFont typeface="+mj-lt"/>
              <a:buAutoNum type="alphaLcPeriod"/>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“make all laws which shall be necessary and proper for carrying into execution the foregoing powers,…”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6997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 </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Which of the following statements about the powers of the National Government is TRUE?</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Elastic Clause limits those powers.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it is a government of delegated powers.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Each of the inherent powers must be traceable to some expressed power.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Only the Congress exercises the expressed powers.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5555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To some extent, the constitutional changes brought about by various Presidents have circumvented</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Bill of Rights.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power of judicial review.</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system of federalism.</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system of checks and balances.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6066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 </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Treaties can be</a:t>
            </a:r>
          </a:p>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declared unconstitutional by the Supreme Court.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made with the Senate's consent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repealed by Congress.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all of the above.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45035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 </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Congress did not pass civil rights legislation from the 1870s to the late 1950s MAINLY because</a:t>
            </a:r>
          </a:p>
          <a:p>
            <a:pPr marL="0"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people believed that the existing laws were adequate for all.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those in power were unaware, unconcerned, or strongly opposed.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Constitution had stated the civil rights of all and no further action was needed.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lphaLcPeriod"/>
            </a:pPr>
            <a:r>
              <a:rPr lang="en-US" dirty="0" smtClean="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civil rights leaders did not try to make gains for their people.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29793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points</a:t>
            </a:r>
            <a:endParaRPr lang="en-US" dirty="0"/>
          </a:p>
        </p:txBody>
      </p:sp>
      <p:sp>
        <p:nvSpPr>
          <p:cNvPr id="3" name="Content Placeholder 2"/>
          <p:cNvSpPr>
            <a:spLocks noGrp="1"/>
          </p:cNvSpPr>
          <p:nvPr>
            <p:ph idx="1"/>
          </p:nvPr>
        </p:nvSpPr>
        <p:spPr/>
        <p:txBody>
          <a:bodyPr/>
          <a:lstStyle/>
          <a:p>
            <a:pPr lvl="0"/>
            <a:r>
              <a:rPr lang="en-US" dirty="0"/>
              <a:t>In the case of ________, the Supreme Court ruled that the protection against unreasonable search and seizure applied to the state and local governments, as well as the national government, thus nationalizing the exclusionary rule. </a:t>
            </a:r>
            <a:endParaRPr lang="en-US" dirty="0" smtClean="0"/>
          </a:p>
          <a:p>
            <a:pPr lvl="0"/>
            <a:endParaRPr lang="en-US" sz="2400" dirty="0"/>
          </a:p>
          <a:p>
            <a:pPr lvl="1"/>
            <a:r>
              <a:rPr lang="en-US" dirty="0"/>
              <a:t> Miranda v. Arizona </a:t>
            </a:r>
            <a:endParaRPr lang="en-US" sz="2000" dirty="0"/>
          </a:p>
          <a:p>
            <a:pPr lvl="1"/>
            <a:r>
              <a:rPr lang="en-US" dirty="0"/>
              <a:t> Gideon v. Wainwright </a:t>
            </a:r>
            <a:endParaRPr lang="en-US" sz="2000" dirty="0"/>
          </a:p>
          <a:p>
            <a:pPr lvl="1"/>
            <a:r>
              <a:rPr lang="en-US" dirty="0"/>
              <a:t>Roth v. United States </a:t>
            </a:r>
            <a:endParaRPr lang="en-US" sz="2000" dirty="0"/>
          </a:p>
          <a:p>
            <a:pPr lvl="1"/>
            <a:r>
              <a:rPr lang="en-US" dirty="0"/>
              <a:t> </a:t>
            </a:r>
            <a:r>
              <a:rPr lang="en-US" dirty="0" err="1"/>
              <a:t>Mapp</a:t>
            </a:r>
            <a:r>
              <a:rPr lang="en-US" dirty="0"/>
              <a:t> v. Ohio</a:t>
            </a:r>
            <a:endParaRPr lang="en-US" sz="2000" dirty="0"/>
          </a:p>
          <a:p>
            <a:endParaRPr lang="en-US" dirty="0"/>
          </a:p>
        </p:txBody>
      </p:sp>
    </p:spTree>
    <p:extLst>
      <p:ext uri="{BB962C8B-B14F-4D97-AF65-F5344CB8AC3E}">
        <p14:creationId xmlns:p14="http://schemas.microsoft.com/office/powerpoint/2010/main" val="35609851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1320</Words>
  <Application>Microsoft Office PowerPoint</Application>
  <PresentationFormat>On-screen Show (4:3)</PresentationFormat>
  <Paragraphs>212</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Times New Roman</vt:lpstr>
      <vt:lpstr>Office Theme</vt:lpstr>
      <vt:lpstr>American Government Final Review </vt:lpstr>
      <vt:lpstr>PowerPoint Presentation</vt:lpstr>
      <vt:lpstr>10 points </vt:lpstr>
      <vt:lpstr>5 points </vt:lpstr>
      <vt:lpstr>5 points </vt:lpstr>
      <vt:lpstr>5 points</vt:lpstr>
      <vt:lpstr>5 points </vt:lpstr>
      <vt:lpstr>5 points </vt:lpstr>
      <vt:lpstr>5 points</vt:lpstr>
      <vt:lpstr>5 points </vt:lpstr>
      <vt:lpstr>5 points</vt:lpstr>
      <vt:lpstr>5 Points</vt:lpstr>
      <vt:lpstr>5 Points</vt:lpstr>
      <vt:lpstr>5 Points</vt:lpstr>
      <vt:lpstr>5 Points</vt:lpstr>
      <vt:lpstr>5 Points</vt:lpstr>
      <vt:lpstr>5 Points</vt:lpstr>
      <vt:lpstr>5 Points</vt:lpstr>
      <vt:lpstr>5 Points</vt:lpstr>
      <vt:lpstr>5 Points</vt:lpstr>
      <vt:lpstr>5 Points</vt:lpstr>
      <vt:lpstr>5 Points</vt:lpstr>
      <vt:lpstr>5 Points</vt:lpstr>
      <vt:lpstr>5 Points</vt:lpstr>
      <vt:lpstr>5 Points</vt:lpstr>
      <vt:lpstr>5 Points</vt:lpstr>
      <vt:lpstr>5 Points</vt:lpstr>
      <vt:lpstr>5 Points</vt:lpstr>
      <vt:lpstr>5 Points</vt:lpstr>
      <vt:lpstr>5 Points</vt:lpstr>
      <vt:lpstr>5 Points</vt:lpstr>
      <vt:lpstr>5 Points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 Final Review</dc:title>
  <dc:creator>MCCALL, KAREN L.</dc:creator>
  <cp:lastModifiedBy>MCCALL, KAREN L.</cp:lastModifiedBy>
  <cp:revision>4</cp:revision>
  <dcterms:created xsi:type="dcterms:W3CDTF">2016-12-06T13:45:19Z</dcterms:created>
  <dcterms:modified xsi:type="dcterms:W3CDTF">2016-12-09T15:04:41Z</dcterms:modified>
</cp:coreProperties>
</file>