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3"/>
  </p:handoutMasterIdLst>
  <p:sldIdLst>
    <p:sldId id="257" r:id="rId2"/>
    <p:sldId id="256"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66" d="100"/>
          <a:sy n="66" d="100"/>
        </p:scale>
        <p:origin x="99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E2D3D2-FD56-4201-B69C-C559A6560ED1}" type="datetimeFigureOut">
              <a:rPr lang="en-US" smtClean="0"/>
              <a:t>12/21/2016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5E9058-7DA9-4A60-93BF-A2D7BABF34DB}" type="slidenum">
              <a:rPr lang="en-US" smtClean="0"/>
              <a:t>‹#›</a:t>
            </a:fld>
            <a:endParaRPr lang="en-US"/>
          </a:p>
        </p:txBody>
      </p:sp>
    </p:spTree>
    <p:extLst>
      <p:ext uri="{BB962C8B-B14F-4D97-AF65-F5344CB8AC3E}">
        <p14:creationId xmlns:p14="http://schemas.microsoft.com/office/powerpoint/2010/main" val="28348386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endParaRPr lang="en-US" dirty="0"/>
          </a:p>
        </p:txBody>
      </p:sp>
      <p:sp>
        <p:nvSpPr>
          <p:cNvPr id="3" name="Content Placeholder 2"/>
          <p:cNvSpPr>
            <a:spLocks noGrp="1"/>
          </p:cNvSpPr>
          <p:nvPr>
            <p:ph idx="1"/>
          </p:nvPr>
        </p:nvSpPr>
        <p:spPr/>
        <p:txBody>
          <a:bodyPr/>
          <a:lstStyle/>
          <a:p>
            <a:r>
              <a:rPr lang="en-US" dirty="0" smtClean="0"/>
              <a:t>What are the Three types of Colonies? </a:t>
            </a:r>
            <a:endParaRPr lang="en-US" dirty="0"/>
          </a:p>
        </p:txBody>
      </p:sp>
    </p:spTree>
    <p:extLst>
      <p:ext uri="{BB962C8B-B14F-4D97-AF65-F5344CB8AC3E}">
        <p14:creationId xmlns:p14="http://schemas.microsoft.com/office/powerpoint/2010/main" val="156060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7" descr="MAG01se0203a5003.jpg                                           00000179PenyackJ HD                    B33A4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444" y="1037168"/>
            <a:ext cx="80899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6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2076806" y="674539"/>
            <a:ext cx="8229600" cy="677886"/>
          </a:xfrm>
        </p:spPr>
        <p:txBody>
          <a:bodyPr>
            <a:normAutofit fontScale="90000"/>
          </a:bodyPr>
          <a:lstStyle/>
          <a:p>
            <a:pPr algn="ctr" eaLnBrk="1" hangingPunct="1"/>
            <a:r>
              <a:rPr lang="en-US" altLang="en-US" dirty="0" smtClean="0"/>
              <a:t>The Articles of Confederation</a:t>
            </a:r>
          </a:p>
        </p:txBody>
      </p:sp>
      <p:sp>
        <p:nvSpPr>
          <p:cNvPr id="396291" name="Rectangle 3"/>
          <p:cNvSpPr>
            <a:spLocks noGrp="1" noChangeArrowheads="1"/>
          </p:cNvSpPr>
          <p:nvPr>
            <p:ph idx="1"/>
          </p:nvPr>
        </p:nvSpPr>
        <p:spPr>
          <a:xfrm>
            <a:off x="586570" y="1521229"/>
            <a:ext cx="10966807" cy="914400"/>
          </a:xfrm>
        </p:spPr>
        <p:txBody>
          <a:bodyPr/>
          <a:lstStyle/>
          <a:p>
            <a:pPr algn="ctr" eaLnBrk="1" hangingPunct="1">
              <a:lnSpc>
                <a:spcPct val="90000"/>
              </a:lnSpc>
              <a:buFontTx/>
              <a:buNone/>
            </a:pPr>
            <a:r>
              <a:rPr lang="en-US" altLang="en-US" sz="2800" b="1" dirty="0"/>
              <a:t>The Articles of Confederation established “a firm league of friendship” among the States.</a:t>
            </a:r>
            <a:endParaRPr lang="en-US" altLang="en-US" dirty="0" smtClean="0"/>
          </a:p>
        </p:txBody>
      </p:sp>
      <p:sp>
        <p:nvSpPr>
          <p:cNvPr id="396298" name="Text Box 10"/>
          <p:cNvSpPr txBox="1">
            <a:spLocks noChangeArrowheads="1"/>
          </p:cNvSpPr>
          <p:nvPr/>
        </p:nvSpPr>
        <p:spPr bwMode="auto">
          <a:xfrm>
            <a:off x="785343" y="3088740"/>
            <a:ext cx="10761013" cy="1783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defRPr kumimoji="1" sz="3000">
                <a:solidFill>
                  <a:schemeClr val="tx1"/>
                </a:solidFill>
                <a:latin typeface="Arial" charset="0"/>
                <a:ea typeface="ＭＳ Ｐゴシック" charset="0"/>
              </a:defRPr>
            </a:lvl1pPr>
            <a:lvl2pPr marL="742950" indent="-285750">
              <a:defRPr kumimoji="1" sz="3000">
                <a:solidFill>
                  <a:schemeClr val="tx1"/>
                </a:solidFill>
                <a:latin typeface="Arial" charset="0"/>
                <a:ea typeface="ＭＳ Ｐゴシック" charset="0"/>
              </a:defRPr>
            </a:lvl2pPr>
            <a:lvl3pPr marL="1143000" indent="-228600">
              <a:defRPr kumimoji="1" sz="3000">
                <a:solidFill>
                  <a:schemeClr val="tx1"/>
                </a:solidFill>
                <a:latin typeface="Arial" charset="0"/>
                <a:ea typeface="ＭＳ Ｐゴシック" charset="0"/>
              </a:defRPr>
            </a:lvl3pPr>
            <a:lvl4pPr marL="1600200" indent="-228600">
              <a:defRPr kumimoji="1" sz="3000">
                <a:solidFill>
                  <a:schemeClr val="tx1"/>
                </a:solidFill>
                <a:latin typeface="Arial" charset="0"/>
                <a:ea typeface="ＭＳ Ｐゴシック" charset="0"/>
              </a:defRPr>
            </a:lvl4pPr>
            <a:lvl5pPr marL="2057400" indent="-228600">
              <a:defRPr kumimoji="1" sz="3000">
                <a:solidFill>
                  <a:schemeClr val="tx1"/>
                </a:solidFill>
                <a:latin typeface="Arial" charset="0"/>
                <a:ea typeface="ＭＳ Ｐゴシック" charset="0"/>
              </a:defRPr>
            </a:lvl5pPr>
            <a:lvl6pPr marL="25146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6pPr>
            <a:lvl7pPr marL="29718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7pPr>
            <a:lvl8pPr marL="34290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8pPr>
            <a:lvl9pPr marL="38862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9pPr>
          </a:lstStyle>
          <a:p>
            <a:pPr>
              <a:lnSpc>
                <a:spcPct val="120000"/>
              </a:lnSpc>
              <a:spcBef>
                <a:spcPct val="50000"/>
              </a:spcBef>
              <a:buFontTx/>
              <a:buNone/>
              <a:defRPr/>
            </a:pPr>
            <a:r>
              <a:rPr kumimoji="0" lang="en-US" sz="3600" b="1" dirty="0"/>
              <a:t>Powers</a:t>
            </a:r>
            <a:r>
              <a:rPr kumimoji="0" lang="en-US" sz="2000" b="1" dirty="0"/>
              <a:t> </a:t>
            </a:r>
          </a:p>
          <a:p>
            <a:pPr algn="l">
              <a:lnSpc>
                <a:spcPct val="120000"/>
              </a:lnSpc>
              <a:spcBef>
                <a:spcPct val="50000"/>
              </a:spcBef>
              <a:buFontTx/>
              <a:buNone/>
              <a:defRPr/>
            </a:pPr>
            <a:r>
              <a:rPr kumimoji="0" lang="en-US" sz="2000" dirty="0"/>
              <a:t>Congress was given the power to declare war, deal with national finance issues, and settle disputes among  the States.</a:t>
            </a:r>
            <a:r>
              <a:rPr kumimoji="0" lang="en-US" sz="2800" dirty="0"/>
              <a:t> </a:t>
            </a:r>
            <a:endParaRPr kumimoji="0" lang="en-US" sz="2800" b="1" dirty="0"/>
          </a:p>
        </p:txBody>
      </p:sp>
      <p:sp>
        <p:nvSpPr>
          <p:cNvPr id="396299" name="Text Box 11"/>
          <p:cNvSpPr txBox="1">
            <a:spLocks noChangeArrowheads="1"/>
          </p:cNvSpPr>
          <p:nvPr/>
        </p:nvSpPr>
        <p:spPr bwMode="auto">
          <a:xfrm>
            <a:off x="785343" y="4657457"/>
            <a:ext cx="10569262" cy="1649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defRPr kumimoji="1" sz="3000">
                <a:solidFill>
                  <a:schemeClr val="tx1"/>
                </a:solidFill>
                <a:latin typeface="Arial" charset="0"/>
                <a:ea typeface="ＭＳ Ｐゴシック" charset="0"/>
              </a:defRPr>
            </a:lvl1pPr>
            <a:lvl2pPr marL="742950" indent="-285750">
              <a:defRPr kumimoji="1" sz="3000">
                <a:solidFill>
                  <a:schemeClr val="tx1"/>
                </a:solidFill>
                <a:latin typeface="Arial" charset="0"/>
                <a:ea typeface="ＭＳ Ｐゴシック" charset="0"/>
              </a:defRPr>
            </a:lvl2pPr>
            <a:lvl3pPr marL="1143000" indent="-228600">
              <a:defRPr kumimoji="1" sz="3000">
                <a:solidFill>
                  <a:schemeClr val="tx1"/>
                </a:solidFill>
                <a:latin typeface="Arial" charset="0"/>
                <a:ea typeface="ＭＳ Ｐゴシック" charset="0"/>
              </a:defRPr>
            </a:lvl3pPr>
            <a:lvl4pPr marL="1600200" indent="-228600">
              <a:defRPr kumimoji="1" sz="3000">
                <a:solidFill>
                  <a:schemeClr val="tx1"/>
                </a:solidFill>
                <a:latin typeface="Arial" charset="0"/>
                <a:ea typeface="ＭＳ Ｐゴシック" charset="0"/>
              </a:defRPr>
            </a:lvl4pPr>
            <a:lvl5pPr marL="2057400" indent="-228600">
              <a:defRPr kumimoji="1" sz="3000">
                <a:solidFill>
                  <a:schemeClr val="tx1"/>
                </a:solidFill>
                <a:latin typeface="Arial" charset="0"/>
                <a:ea typeface="ＭＳ Ｐゴシック" charset="0"/>
              </a:defRPr>
            </a:lvl5pPr>
            <a:lvl6pPr marL="25146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6pPr>
            <a:lvl7pPr marL="29718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7pPr>
            <a:lvl8pPr marL="34290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8pPr>
            <a:lvl9pPr marL="38862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9pPr>
          </a:lstStyle>
          <a:p>
            <a:pPr>
              <a:lnSpc>
                <a:spcPct val="120000"/>
              </a:lnSpc>
              <a:spcBef>
                <a:spcPct val="50000"/>
              </a:spcBef>
              <a:buFontTx/>
              <a:buNone/>
              <a:defRPr/>
            </a:pPr>
            <a:r>
              <a:rPr kumimoji="0" lang="en-US" sz="3600" b="1" dirty="0"/>
              <a:t>Obligations</a:t>
            </a:r>
            <a:r>
              <a:rPr kumimoji="0" lang="en-US" sz="2000" b="1" dirty="0"/>
              <a:t> </a:t>
            </a:r>
            <a:endParaRPr kumimoji="0" lang="en-US" sz="2000" dirty="0"/>
          </a:p>
          <a:p>
            <a:pPr algn="l">
              <a:lnSpc>
                <a:spcPct val="120000"/>
              </a:lnSpc>
              <a:spcBef>
                <a:spcPct val="50000"/>
              </a:spcBef>
              <a:buFontTx/>
              <a:buNone/>
              <a:defRPr/>
            </a:pPr>
            <a:r>
              <a:rPr kumimoji="0" lang="en-US" sz="2000" dirty="0"/>
              <a:t>The States promised to obey Congress, and to respect the laws of the other States.  Most other powers were retained by each State.</a:t>
            </a:r>
          </a:p>
        </p:txBody>
      </p:sp>
    </p:spTree>
    <p:extLst>
      <p:ext uri="{BB962C8B-B14F-4D97-AF65-F5344CB8AC3E}">
        <p14:creationId xmlns:p14="http://schemas.microsoft.com/office/powerpoint/2010/main" val="425467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1.3</a:t>
            </a:r>
            <a:endParaRPr lang="en-US" dirty="0"/>
          </a:p>
        </p:txBody>
      </p:sp>
      <p:sp>
        <p:nvSpPr>
          <p:cNvPr id="3" name="Subtitle 2"/>
          <p:cNvSpPr>
            <a:spLocks noGrp="1"/>
          </p:cNvSpPr>
          <p:nvPr>
            <p:ph type="subTitle" idx="1"/>
          </p:nvPr>
        </p:nvSpPr>
        <p:spPr/>
        <p:txBody>
          <a:bodyPr/>
          <a:lstStyle/>
          <a:p>
            <a:r>
              <a:rPr lang="en-US" dirty="0" smtClean="0"/>
              <a:t>Refer to Chapter 2 section 2 &amp; 3</a:t>
            </a:r>
          </a:p>
          <a:p>
            <a:r>
              <a:rPr lang="en-US" dirty="0" smtClean="0"/>
              <a:t>Independence and the Critical period </a:t>
            </a:r>
            <a:endParaRPr lang="en-US" dirty="0"/>
          </a:p>
        </p:txBody>
      </p:sp>
    </p:spTree>
    <p:extLst>
      <p:ext uri="{BB962C8B-B14F-4D97-AF65-F5344CB8AC3E}">
        <p14:creationId xmlns:p14="http://schemas.microsoft.com/office/powerpoint/2010/main" val="2033224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(Do Not Copy) </a:t>
            </a:r>
            <a:endParaRPr lang="en-US" dirty="0"/>
          </a:p>
        </p:txBody>
      </p:sp>
      <p:sp>
        <p:nvSpPr>
          <p:cNvPr id="3" name="Content Placeholder 2"/>
          <p:cNvSpPr>
            <a:spLocks noGrp="1"/>
          </p:cNvSpPr>
          <p:nvPr>
            <p:ph idx="1"/>
          </p:nvPr>
        </p:nvSpPr>
        <p:spPr/>
        <p:txBody>
          <a:bodyPr>
            <a:normAutofit/>
          </a:bodyPr>
          <a:lstStyle/>
          <a:p>
            <a:r>
              <a:rPr lang="en-US" b="1" dirty="0" smtClean="0"/>
              <a:t>Explain</a:t>
            </a:r>
            <a:r>
              <a:rPr lang="en-US" dirty="0" smtClean="0"/>
              <a:t> how Britain's colonial policies contributed to the growth of self-government in the colonies. </a:t>
            </a:r>
          </a:p>
          <a:p>
            <a:r>
              <a:rPr lang="en-US" b="1" dirty="0" smtClean="0"/>
              <a:t>Compare</a:t>
            </a:r>
            <a:r>
              <a:rPr lang="en-US" dirty="0" smtClean="0"/>
              <a:t> the outcomes of the First and Second Continental Congresses. </a:t>
            </a:r>
          </a:p>
          <a:p>
            <a:r>
              <a:rPr lang="en-US" b="1" dirty="0" smtClean="0"/>
              <a:t>Describe</a:t>
            </a:r>
            <a:r>
              <a:rPr lang="en-US" dirty="0" smtClean="0"/>
              <a:t> the structure of the government set up under the Articles of Confederation. </a:t>
            </a:r>
          </a:p>
          <a:p>
            <a:r>
              <a:rPr lang="en-US" b="1" dirty="0" smtClean="0"/>
              <a:t>Explain </a:t>
            </a:r>
            <a:r>
              <a:rPr lang="en-US" dirty="0" smtClean="0"/>
              <a:t>why the weaknesses of the Articles led to a critical period for the government in the 1780s. </a:t>
            </a:r>
          </a:p>
        </p:txBody>
      </p:sp>
    </p:spTree>
    <p:extLst>
      <p:ext uri="{BB962C8B-B14F-4D97-AF65-F5344CB8AC3E}">
        <p14:creationId xmlns:p14="http://schemas.microsoft.com/office/powerpoint/2010/main" val="178001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Independence</a:t>
            </a:r>
            <a:endParaRPr lang="en-US" dirty="0"/>
          </a:p>
        </p:txBody>
      </p:sp>
      <p:sp>
        <p:nvSpPr>
          <p:cNvPr id="3" name="Content Placeholder 2"/>
          <p:cNvSpPr>
            <a:spLocks noGrp="1"/>
          </p:cNvSpPr>
          <p:nvPr>
            <p:ph idx="1"/>
          </p:nvPr>
        </p:nvSpPr>
        <p:spPr>
          <a:xfrm>
            <a:off x="772732" y="2556932"/>
            <a:ext cx="10637950" cy="3702200"/>
          </a:xfrm>
        </p:spPr>
        <p:txBody>
          <a:bodyPr>
            <a:normAutofit lnSpcReduction="10000"/>
          </a:bodyPr>
          <a:lstStyle/>
          <a:p>
            <a:r>
              <a:rPr lang="en-US" dirty="0" smtClean="0"/>
              <a:t>French and Indian War (1754)</a:t>
            </a:r>
          </a:p>
          <a:p>
            <a:pPr lvl="1"/>
            <a:r>
              <a:rPr lang="en-US" dirty="0" smtClean="0"/>
              <a:t>The British and French forces battles for control of the Ohio River valley. The British win, gain control over North America, and tax the Colonies to repay massive war debts. </a:t>
            </a:r>
          </a:p>
          <a:p>
            <a:r>
              <a:rPr lang="en-US" dirty="0" smtClean="0"/>
              <a:t>The Stamp Act (1765)</a:t>
            </a:r>
          </a:p>
          <a:p>
            <a:pPr lvl="1"/>
            <a:r>
              <a:rPr lang="en-US" dirty="0" smtClean="0"/>
              <a:t>Parliament passes the Stamp Act, a tax on paper goods. The act requires all goods to bear a stamp to show that the tax has been paid. </a:t>
            </a:r>
          </a:p>
          <a:p>
            <a:r>
              <a:rPr lang="en-US" dirty="0" smtClean="0"/>
              <a:t>The Boston Massacre (March 5</a:t>
            </a:r>
            <a:r>
              <a:rPr lang="en-US" baseline="30000" dirty="0" smtClean="0"/>
              <a:t>th</a:t>
            </a:r>
            <a:r>
              <a:rPr lang="en-US" dirty="0" smtClean="0"/>
              <a:t>, 1770)</a:t>
            </a:r>
          </a:p>
          <a:p>
            <a:pPr lvl="1"/>
            <a:r>
              <a:rPr lang="en-US" dirty="0" smtClean="0"/>
              <a:t>British Soldiers in Boston are surrounded by an unfriendly crowd of colonists. They open fire, killing three and fatally wounding two colonists. </a:t>
            </a:r>
          </a:p>
        </p:txBody>
      </p:sp>
    </p:spTree>
    <p:extLst>
      <p:ext uri="{BB962C8B-B14F-4D97-AF65-F5344CB8AC3E}">
        <p14:creationId xmlns:p14="http://schemas.microsoft.com/office/powerpoint/2010/main" val="85349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Independence (</a:t>
            </a:r>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dirty="0"/>
              <a:t>The Boston Tea Party </a:t>
            </a:r>
          </a:p>
          <a:p>
            <a:pPr lvl="1"/>
            <a:r>
              <a:rPr lang="en-US" dirty="0"/>
              <a:t>The British pass the Townshend acts, taxing all paper, glass, lead, and tea. They send new forces to the colonies to enforce the new taxes but shortly repeal all but the tea tax. Insulted by the tea tax, a small band of patriots disguised as Native Americans board English ships in Boston Harbor and dump 342 chests of tea overboard. </a:t>
            </a:r>
          </a:p>
          <a:p>
            <a:r>
              <a:rPr lang="en-US" dirty="0"/>
              <a:t>The Intolerable Acts</a:t>
            </a:r>
          </a:p>
          <a:p>
            <a:pPr lvl="1"/>
            <a:r>
              <a:rPr lang="en-US" dirty="0"/>
              <a:t>As a response to the Boston Tea Party, the British pass a number of punitive measures in the spring of 1774. Boston Harbor is closed and British Troops are quartered. </a:t>
            </a:r>
          </a:p>
          <a:p>
            <a:endParaRPr lang="en-US" dirty="0"/>
          </a:p>
        </p:txBody>
      </p:sp>
    </p:spTree>
    <p:extLst>
      <p:ext uri="{BB962C8B-B14F-4D97-AF65-F5344CB8AC3E}">
        <p14:creationId xmlns:p14="http://schemas.microsoft.com/office/powerpoint/2010/main" val="45225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Congress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First Continental Congress (Fall 1774)</a:t>
            </a:r>
          </a:p>
          <a:p>
            <a:pPr lvl="1"/>
            <a:r>
              <a:rPr lang="en-US" dirty="0" smtClean="0"/>
              <a:t>The delegates sent King George III a document known as the Declaration and Resolves, demanding the repeal of the Intolerable acts, an end to British military occupation, and the power of the colonies to impose their own tax laws. Congress also called for a boycott of all British goods until these demands were met. </a:t>
            </a:r>
          </a:p>
          <a:p>
            <a:r>
              <a:rPr lang="en-US" dirty="0"/>
              <a:t>Second Continental Congress (May 1775)</a:t>
            </a:r>
          </a:p>
          <a:p>
            <a:pPr lvl="1"/>
            <a:r>
              <a:rPr lang="en-US" dirty="0"/>
              <a:t>Many delegates no longer expected better treatment by the Crown. The first action was to create a ragtag militia around Boston. By a unanimous vote, delegates voted George Washington as its commander. In July 1775, the Congress sent King George III a final appeal. They pledged continuing loyalty and begged the king to ask Parliament to repeal the new measures. On August 23</a:t>
            </a:r>
            <a:r>
              <a:rPr lang="en-US" baseline="30000" dirty="0"/>
              <a:t>rd</a:t>
            </a:r>
            <a:r>
              <a:rPr lang="en-US" dirty="0"/>
              <a:t>, 1775 the king declared the colonies to be in a full state of rebellion. </a:t>
            </a:r>
          </a:p>
          <a:p>
            <a:endParaRPr lang="en-US" dirty="0" smtClean="0"/>
          </a:p>
        </p:txBody>
      </p:sp>
    </p:spTree>
    <p:extLst>
      <p:ext uri="{BB962C8B-B14F-4D97-AF65-F5344CB8AC3E}">
        <p14:creationId xmlns:p14="http://schemas.microsoft.com/office/powerpoint/2010/main" val="246791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Articles of Confederation </a:t>
            </a:r>
            <a:endParaRPr lang="en-US" dirty="0"/>
          </a:p>
        </p:txBody>
      </p:sp>
      <p:sp>
        <p:nvSpPr>
          <p:cNvPr id="3" name="Content Placeholder 2"/>
          <p:cNvSpPr>
            <a:spLocks noGrp="1"/>
          </p:cNvSpPr>
          <p:nvPr>
            <p:ph idx="1"/>
          </p:nvPr>
        </p:nvSpPr>
        <p:spPr/>
        <p:txBody>
          <a:bodyPr/>
          <a:lstStyle/>
          <a:p>
            <a:r>
              <a:rPr lang="en-US" dirty="0" smtClean="0"/>
              <a:t>Under this plan, each state kept “its sovereignty, freedom, and independence, and every power, jurisdiction, and right… not… expressly delegated to the United States, in Congress assembled.” </a:t>
            </a:r>
          </a:p>
          <a:p>
            <a:r>
              <a:rPr lang="en-US" dirty="0" smtClean="0"/>
              <a:t>From its inception on November 15</a:t>
            </a:r>
            <a:r>
              <a:rPr lang="en-US" baseline="30000" dirty="0" smtClean="0"/>
              <a:t>th</a:t>
            </a:r>
            <a:r>
              <a:rPr lang="en-US" dirty="0" smtClean="0"/>
              <a:t>, 1777 it took until March 1</a:t>
            </a:r>
            <a:r>
              <a:rPr lang="en-US" baseline="30000" dirty="0" smtClean="0"/>
              <a:t>st</a:t>
            </a:r>
            <a:r>
              <a:rPr lang="en-US" dirty="0" smtClean="0"/>
              <a:t>, 1781 to go into effect. During this time each state underwent a process of ratification. </a:t>
            </a:r>
          </a:p>
          <a:p>
            <a:endParaRPr lang="en-US" dirty="0" smtClean="0"/>
          </a:p>
          <a:p>
            <a:pPr marL="0" indent="0">
              <a:buNone/>
            </a:pPr>
            <a:endParaRPr lang="en-US" dirty="0"/>
          </a:p>
        </p:txBody>
      </p:sp>
    </p:spTree>
    <p:extLst>
      <p:ext uri="{BB962C8B-B14F-4D97-AF65-F5344CB8AC3E}">
        <p14:creationId xmlns:p14="http://schemas.microsoft.com/office/powerpoint/2010/main" val="22209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797" y="982132"/>
            <a:ext cx="9601196" cy="1303867"/>
          </a:xfrm>
        </p:spPr>
        <p:txBody>
          <a:bodyPr/>
          <a:lstStyle/>
          <a:p>
            <a:r>
              <a:rPr lang="en-US" dirty="0" smtClean="0"/>
              <a:t>Strengths of the Articles of Confederation</a:t>
            </a:r>
            <a:endParaRPr lang="en-US" dirty="0"/>
          </a:p>
        </p:txBody>
      </p:sp>
      <p:sp>
        <p:nvSpPr>
          <p:cNvPr id="3" name="Content Placeholder 2"/>
          <p:cNvSpPr>
            <a:spLocks noGrp="1"/>
          </p:cNvSpPr>
          <p:nvPr>
            <p:ph idx="1"/>
          </p:nvPr>
        </p:nvSpPr>
        <p:spPr>
          <a:xfrm>
            <a:off x="809223" y="2459865"/>
            <a:ext cx="10702343" cy="3721993"/>
          </a:xfrm>
        </p:spPr>
        <p:txBody>
          <a:bodyPr>
            <a:noAutofit/>
          </a:bodyPr>
          <a:lstStyle/>
          <a:p>
            <a:r>
              <a:rPr lang="en-US" altLang="en-US" sz="2800" dirty="0">
                <a:latin typeface="Times New Roman" panose="02020603050405020304" pitchFamily="18" charset="0"/>
                <a:cs typeface="Times New Roman" panose="02020603050405020304" pitchFamily="18" charset="0"/>
              </a:rPr>
              <a:t>The Treaty of Paris 1783 was </a:t>
            </a:r>
            <a:r>
              <a:rPr lang="en-US" altLang="en-US" sz="2800" dirty="0" smtClean="0">
                <a:latin typeface="Times New Roman" panose="02020603050405020304" pitchFamily="18" charset="0"/>
                <a:cs typeface="Times New Roman" panose="02020603050405020304" pitchFamily="18" charset="0"/>
              </a:rPr>
              <a:t>signed.</a:t>
            </a:r>
          </a:p>
          <a:p>
            <a:pPr lvl="1"/>
            <a:r>
              <a:rPr lang="en-US" sz="2400" dirty="0">
                <a:latin typeface="Times New Roman" panose="02020603050405020304" pitchFamily="18" charset="0"/>
                <a:cs typeface="Times New Roman" panose="02020603050405020304" pitchFamily="18" charset="0"/>
              </a:rPr>
              <a:t>negotiated between the United States and Great Britain, ended the revolutionary war and recognized American independence.</a:t>
            </a:r>
            <a:endParaRPr lang="en-US" altLang="en-US" sz="2400" dirty="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Had </a:t>
            </a:r>
            <a:r>
              <a:rPr lang="en-US" altLang="en-US" sz="2800" dirty="0">
                <a:latin typeface="Times New Roman" panose="02020603050405020304" pitchFamily="18" charset="0"/>
                <a:cs typeface="Times New Roman" panose="02020603050405020304" pitchFamily="18" charset="0"/>
              </a:rPr>
              <a:t>the power to declare war and peace, print money, make treaties and settle state </a:t>
            </a:r>
            <a:r>
              <a:rPr lang="en-US" altLang="en-US" sz="2800" dirty="0" smtClean="0">
                <a:latin typeface="Times New Roman" panose="02020603050405020304" pitchFamily="18" charset="0"/>
                <a:cs typeface="Times New Roman" panose="02020603050405020304" pitchFamily="18" charset="0"/>
              </a:rPr>
              <a:t>disputes.</a:t>
            </a:r>
            <a:endParaRPr lang="en-US" altLang="en-US" sz="28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99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AOC (</a:t>
            </a:r>
            <a:r>
              <a:rPr lang="en-US" dirty="0" err="1" smtClean="0"/>
              <a:t>Cont</a:t>
            </a:r>
            <a:r>
              <a:rPr lang="en-US" dirty="0" smtClean="0"/>
              <a:t>)</a:t>
            </a:r>
            <a:endParaRPr lang="en-US" dirty="0"/>
          </a:p>
        </p:txBody>
      </p:sp>
      <p:sp>
        <p:nvSpPr>
          <p:cNvPr id="3" name="Content Placeholder 2"/>
          <p:cNvSpPr>
            <a:spLocks noGrp="1"/>
          </p:cNvSpPr>
          <p:nvPr>
            <p:ph idx="1"/>
          </p:nvPr>
        </p:nvSpPr>
        <p:spPr>
          <a:xfrm>
            <a:off x="746975" y="2434107"/>
            <a:ext cx="10689464" cy="3876541"/>
          </a:xfrm>
        </p:spPr>
        <p:txBody>
          <a:bodyPr>
            <a:normAutofit fontScale="92500" lnSpcReduction="10000"/>
          </a:bodyPr>
          <a:lstStyle/>
          <a:p>
            <a:r>
              <a:rPr lang="en-US" altLang="en-US" sz="2100" dirty="0">
                <a:latin typeface="Times New Roman" panose="02020603050405020304" pitchFamily="18" charset="0"/>
                <a:cs typeface="Times New Roman" panose="02020603050405020304" pitchFamily="18" charset="0"/>
              </a:rPr>
              <a:t>The Northwest Ordinance was past.</a:t>
            </a:r>
          </a:p>
          <a:p>
            <a:pPr lvl="1"/>
            <a:r>
              <a:rPr lang="en-US" altLang="en-US" sz="2100" dirty="0">
                <a:latin typeface="Times New Roman" panose="02020603050405020304" pitchFamily="18" charset="0"/>
                <a:cs typeface="Times New Roman" panose="02020603050405020304" pitchFamily="18" charset="0"/>
              </a:rPr>
              <a:t>assisted in the orderly expansion of the United States, it outlined a plan for applying for statehood to western territories.</a:t>
            </a:r>
          </a:p>
          <a:p>
            <a:pPr lvl="2"/>
            <a:r>
              <a:rPr lang="en-US" altLang="en-US" sz="2100" dirty="0">
                <a:latin typeface="Times New Roman" panose="02020603050405020304" pitchFamily="18" charset="0"/>
                <a:cs typeface="Times New Roman" panose="02020603050405020304" pitchFamily="18" charset="0"/>
              </a:rPr>
              <a:t>5,000 free males who own 50 acres can start government.</a:t>
            </a:r>
          </a:p>
          <a:p>
            <a:pPr lvl="2"/>
            <a:r>
              <a:rPr lang="en-US" altLang="en-US" sz="2100" dirty="0">
                <a:latin typeface="Times New Roman" panose="02020603050405020304" pitchFamily="18" charset="0"/>
                <a:cs typeface="Times New Roman" panose="02020603050405020304" pitchFamily="18" charset="0"/>
              </a:rPr>
              <a:t>Population of 60,000 could become a state.</a:t>
            </a:r>
          </a:p>
          <a:p>
            <a:pPr lvl="1"/>
            <a:r>
              <a:rPr lang="en-US" altLang="en-US" sz="2100" dirty="0">
                <a:latin typeface="Times New Roman" panose="02020603050405020304" pitchFamily="18" charset="0"/>
                <a:cs typeface="Times New Roman" panose="02020603050405020304" pitchFamily="18" charset="0"/>
              </a:rPr>
              <a:t>It promised</a:t>
            </a:r>
          </a:p>
          <a:p>
            <a:pPr lvl="2"/>
            <a:r>
              <a:rPr lang="en-US" altLang="en-US" sz="2100" dirty="0">
                <a:latin typeface="Times New Roman" panose="02020603050405020304" pitchFamily="18" charset="0"/>
                <a:cs typeface="Times New Roman" panose="02020603050405020304" pitchFamily="18" charset="0"/>
              </a:rPr>
              <a:t>no slavery</a:t>
            </a:r>
          </a:p>
          <a:p>
            <a:pPr lvl="2"/>
            <a:r>
              <a:rPr lang="en-US" altLang="en-US" sz="2100" dirty="0">
                <a:latin typeface="Times New Roman" panose="02020603050405020304" pitchFamily="18" charset="0"/>
                <a:cs typeface="Times New Roman" panose="02020603050405020304" pitchFamily="18" charset="0"/>
              </a:rPr>
              <a:t>education</a:t>
            </a:r>
          </a:p>
          <a:p>
            <a:pPr lvl="2"/>
            <a:r>
              <a:rPr lang="en-US" altLang="en-US" sz="2100" dirty="0">
                <a:latin typeface="Times New Roman" panose="02020603050405020304" pitchFamily="18" charset="0"/>
                <a:cs typeface="Times New Roman" panose="02020603050405020304" pitchFamily="18" charset="0"/>
              </a:rPr>
              <a:t>freedom of religion</a:t>
            </a:r>
          </a:p>
          <a:p>
            <a:pPr lvl="2"/>
            <a:r>
              <a:rPr lang="en-US" altLang="en-US" sz="2100" dirty="0">
                <a:latin typeface="Times New Roman" panose="02020603050405020304" pitchFamily="18" charset="0"/>
                <a:cs typeface="Times New Roman" panose="02020603050405020304" pitchFamily="18" charset="0"/>
              </a:rPr>
              <a:t>trial by jury</a:t>
            </a:r>
          </a:p>
          <a:p>
            <a:endParaRPr lang="en-US" dirty="0"/>
          </a:p>
        </p:txBody>
      </p:sp>
    </p:spTree>
    <p:extLst>
      <p:ext uri="{BB962C8B-B14F-4D97-AF65-F5344CB8AC3E}">
        <p14:creationId xmlns:p14="http://schemas.microsoft.com/office/powerpoint/2010/main" val="2829251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193</TotalTime>
  <Words>737</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Arial</vt:lpstr>
      <vt:lpstr>Calibri</vt:lpstr>
      <vt:lpstr>Garamond</vt:lpstr>
      <vt:lpstr>Times New Roman</vt:lpstr>
      <vt:lpstr>Organic</vt:lpstr>
      <vt:lpstr>Bell ringer </vt:lpstr>
      <vt:lpstr>Lesson 1.3</vt:lpstr>
      <vt:lpstr>Objectives (Do Not Copy) </vt:lpstr>
      <vt:lpstr>Road to Independence</vt:lpstr>
      <vt:lpstr>Road to Independence (Cont) </vt:lpstr>
      <vt:lpstr>Continental Congress </vt:lpstr>
      <vt:lpstr>The Articles of Confederation </vt:lpstr>
      <vt:lpstr>Strengths of the Articles of Confederation</vt:lpstr>
      <vt:lpstr>Strengths of AOC (Cont)</vt:lpstr>
      <vt:lpstr>PowerPoint Presentation</vt:lpstr>
      <vt:lpstr>The Articles of Confederation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dc:creator>Josh Walker</dc:creator>
  <cp:lastModifiedBy>Josh Walker</cp:lastModifiedBy>
  <cp:revision>10</cp:revision>
  <dcterms:created xsi:type="dcterms:W3CDTF">2016-12-21T01:53:13Z</dcterms:created>
  <dcterms:modified xsi:type="dcterms:W3CDTF">2016-12-21T21:34:36Z</dcterms:modified>
</cp:coreProperties>
</file>