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11176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990600"/>
            <a:ext cx="11480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3200400"/>
            <a:ext cx="11480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39019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11176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990600"/>
            <a:ext cx="56388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248400" y="990600"/>
            <a:ext cx="5638800" cy="42672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5095939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  <p:sldLayoutId id="2147483671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one strength and weakness of the Articles of Confederation?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1.4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 to Chapter 2 Section 4 &amp; 5</a:t>
            </a:r>
          </a:p>
          <a:p>
            <a:r>
              <a:rPr lang="en-US" dirty="0" smtClean="0"/>
              <a:t>Creating and Ratifying the Constitution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8" name="Rectangle 28"/>
          <p:cNvSpPr>
            <a:spLocks noGrp="1" noChangeArrowheads="1"/>
          </p:cNvSpPr>
          <p:nvPr>
            <p:ph type="title"/>
          </p:nvPr>
        </p:nvSpPr>
        <p:spPr>
          <a:xfrm>
            <a:off x="1994079" y="1084754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Different Constitutional Plans</a:t>
            </a:r>
          </a:p>
        </p:txBody>
      </p:sp>
      <p:sp>
        <p:nvSpPr>
          <p:cNvPr id="399389" name="Rectangle 29"/>
          <p:cNvSpPr>
            <a:spLocks noGrp="1" noChangeArrowheads="1"/>
          </p:cNvSpPr>
          <p:nvPr>
            <p:ph sz="half" idx="1"/>
          </p:nvPr>
        </p:nvSpPr>
        <p:spPr>
          <a:xfrm>
            <a:off x="1130300" y="2575774"/>
            <a:ext cx="4229100" cy="3369056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</a:rPr>
              <a:t>The Virginia Plan</a:t>
            </a:r>
            <a:endParaRPr lang="en-US" altLang="en-US" sz="21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 smtClean="0"/>
              <a:t>Three branches of government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 smtClean="0"/>
              <a:t>Bicameral legislature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 smtClean="0"/>
              <a:t>“National Executive” and “National Judiciary”</a:t>
            </a:r>
            <a:endParaRPr lang="en-US" altLang="ja-JP" dirty="0"/>
          </a:p>
          <a:p>
            <a:pPr eaLnBrk="1" hangingPunct="1"/>
            <a:endParaRPr lang="en-US" altLang="en-US" sz="1800" dirty="0"/>
          </a:p>
        </p:txBody>
      </p:sp>
      <p:sp>
        <p:nvSpPr>
          <p:cNvPr id="399390" name="Rectangle 30"/>
          <p:cNvSpPr>
            <a:spLocks noGrp="1" noChangeArrowheads="1"/>
          </p:cNvSpPr>
          <p:nvPr>
            <p:ph sz="half" idx="2"/>
          </p:nvPr>
        </p:nvSpPr>
        <p:spPr>
          <a:xfrm>
            <a:off x="6375400" y="2575774"/>
            <a:ext cx="4229100" cy="3655454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</a:rPr>
              <a:t>The New Jersey Plan</a:t>
            </a:r>
            <a:endParaRPr lang="en-US" altLang="en-US" sz="2100" dirty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 smtClean="0"/>
              <a:t>Unicameral Congress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 smtClean="0"/>
              <a:t>Equal representation for States of different sizes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 smtClean="0"/>
              <a:t>More than one federal executive</a:t>
            </a:r>
            <a:r>
              <a:rPr lang="en-US" altLang="en-US" sz="1800" dirty="0"/>
              <a:t> </a:t>
            </a:r>
            <a:endParaRPr lang="en-US" altLang="en-US" sz="2100" dirty="0"/>
          </a:p>
          <a:p>
            <a:pPr eaLnBrk="1" hangingPunct="1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86477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785" y="1006455"/>
            <a:ext cx="8382000" cy="9144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Constitutional Compromises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39083" y="2344466"/>
            <a:ext cx="10972799" cy="124417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The Connecticut Compromise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</a:p>
          <a:p>
            <a:pPr marL="457200" lvl="1" indent="7938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Delegates agreed on a bicameral Congress, one segment with equal representation for States, and 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    the </a:t>
            </a:r>
            <a:r>
              <a:rPr lang="en-US" altLang="en-US" dirty="0" smtClean="0">
                <a:solidFill>
                  <a:schemeClr val="tx1"/>
                </a:solidFill>
              </a:rPr>
              <a:t>other with representation proportionate to the States’ populations.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53036" y="3645673"/>
            <a:ext cx="10650828" cy="135824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chemeClr val="bg1"/>
              </a:buClr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The Three-Fifths Compromise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marL="457200" lvl="1" indent="7938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The Framers decided to count a slave as three-fifths of a person when determining the population of a State.</a:t>
            </a:r>
          </a:p>
          <a:p>
            <a:endParaRPr lang="en-US" altLang="en-US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999187" y="5003918"/>
            <a:ext cx="9601196" cy="1319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>
                <a:schemeClr val="hlink"/>
              </a:buClr>
              <a:buNone/>
            </a:pPr>
            <a:r>
              <a:rPr lang="en-US" altLang="en-US" sz="2800" b="1" dirty="0" smtClean="0">
                <a:solidFill>
                  <a:schemeClr val="tx1"/>
                </a:solidFill>
              </a:rPr>
              <a:t>The Commerce and Slave Trade Compromise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marL="457200" lvl="1" indent="7938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Congress was forbidden from taxing exported goods, and was not allowed to act on the slave trade for 20 years.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950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>
                <a:ea typeface="+mj-ea"/>
                <a:cs typeface="+mj-cs"/>
              </a:rPr>
              <a:t>Influences on and Reactions to</a:t>
            </a:r>
            <a:br>
              <a:rPr lang="en-US" altLang="en-US" dirty="0">
                <a:ea typeface="+mj-ea"/>
                <a:cs typeface="+mj-cs"/>
              </a:rPr>
            </a:br>
            <a:r>
              <a:rPr lang="en-US" altLang="en-US" dirty="0">
                <a:ea typeface="+mj-ea"/>
                <a:cs typeface="+mj-cs"/>
              </a:rPr>
              <a:t>the New Constitution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idx="1"/>
          </p:nvPr>
        </p:nvSpPr>
        <p:spPr>
          <a:xfrm>
            <a:off x="2433637" y="2618792"/>
            <a:ext cx="7324725" cy="3243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</a:rPr>
              <a:t>Influences</a:t>
            </a:r>
            <a:endParaRPr lang="en-US" altLang="en-US" dirty="0" smtClean="0"/>
          </a:p>
          <a:p>
            <a:pPr eaLnBrk="1" hangingPunct="1"/>
            <a:r>
              <a:rPr lang="en-US" altLang="en-US" dirty="0"/>
              <a:t>The Framers were familiar with the political writings of their time, such as works by Jean Jacques Rousseau and John Locke. </a:t>
            </a:r>
          </a:p>
          <a:p>
            <a:pPr eaLnBrk="1" hangingPunct="1"/>
            <a:r>
              <a:rPr lang="en-US" altLang="en-US" dirty="0"/>
              <a:t>They also were seasoned, variously, by the Second Continental Congress, the Articles of Confederation and experiences with their own State governments.</a:t>
            </a:r>
          </a:p>
        </p:txBody>
      </p:sp>
      <p:sp>
        <p:nvSpPr>
          <p:cNvPr id="436242" name="Rectangle 18"/>
          <p:cNvSpPr>
            <a:spLocks noChangeArrowheads="1"/>
          </p:cNvSpPr>
          <p:nvPr/>
        </p:nvSpPr>
        <p:spPr bwMode="auto">
          <a:xfrm>
            <a:off x="6081714" y="935039"/>
            <a:ext cx="4092575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39725" indent="-339725">
              <a:lnSpc>
                <a:spcPct val="120000"/>
              </a:lnSpc>
              <a:buClr>
                <a:schemeClr val="tx1"/>
              </a:buClr>
              <a:buSzPct val="150000"/>
              <a:defRPr/>
            </a:pPr>
            <a:endParaRPr lang="en-US" i="1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9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Influences on and Reactions to</a:t>
            </a:r>
            <a:br>
              <a:rPr lang="en-US" altLang="en-US"/>
            </a:br>
            <a:r>
              <a:rPr lang="en-US" altLang="en-US"/>
              <a:t>the New Constitution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09017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SzPct val="150000"/>
              <a:buFontTx/>
              <a:buNone/>
            </a:pPr>
            <a:r>
              <a:rPr lang="en-US" altLang="en-US" sz="3000" b="1" dirty="0">
                <a:solidFill>
                  <a:schemeClr val="tx1"/>
                </a:solidFill>
              </a:rPr>
              <a:t>Reactions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150000"/>
            </a:pPr>
            <a:r>
              <a:rPr lang="en-US" altLang="en-US" sz="2000" dirty="0">
                <a:solidFill>
                  <a:srgbClr val="000000"/>
                </a:solidFill>
              </a:rPr>
              <a:t>When the Constitution was complete, the Framers’ opinions of their work varied.  Some were disappointed, like George Mason of Virginia, who opposed the Constitution until his death in 1792.  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150000"/>
            </a:pPr>
            <a:r>
              <a:rPr lang="en-US" altLang="en-US" sz="2000" dirty="0">
                <a:solidFill>
                  <a:srgbClr val="000000"/>
                </a:solidFill>
              </a:rPr>
              <a:t>Most agreed with Ben Franklin’s thoughts when he </a:t>
            </a:r>
            <a:r>
              <a:rPr lang="en-US" altLang="en-US" sz="2000" dirty="0" smtClean="0">
                <a:solidFill>
                  <a:srgbClr val="000000"/>
                </a:solidFill>
              </a:rPr>
              <a:t>said;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SzPct val="150000"/>
              <a:buFontTx/>
              <a:buChar char=" "/>
            </a:pPr>
            <a:r>
              <a:rPr lang="en-US" altLang="en-US" sz="2000" i="1" dirty="0">
                <a:solidFill>
                  <a:srgbClr val="000000"/>
                </a:solidFill>
              </a:rPr>
              <a:t> </a:t>
            </a:r>
            <a:r>
              <a:rPr lang="en-US" altLang="en-US" sz="2200" i="1" dirty="0">
                <a:solidFill>
                  <a:srgbClr val="000000"/>
                </a:solidFill>
              </a:rPr>
              <a:t>“</a:t>
            </a:r>
            <a:r>
              <a:rPr lang="en-US" altLang="en-US" sz="2200" dirty="0">
                <a:solidFill>
                  <a:srgbClr val="000000"/>
                </a:solidFill>
              </a:rPr>
              <a:t>From such an assembly [of fallible men] can a perfect production be expected? It…astonishes me, Sir, to find this system approaching so near to perfection as it does…”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4728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7129" y="109039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+mj-ea"/>
                <a:cs typeface="+mj-cs"/>
              </a:rPr>
              <a:t>The Federalists and Anti-Federalists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>
          <a:xfrm>
            <a:off x="1937129" y="2426573"/>
            <a:ext cx="8296276" cy="944562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en-US" altLang="en-US" sz="3200" u="sng" dirty="0"/>
              <a:t>The Constitution was very controversial at first, with some groups supporting it, and others attacking it.</a:t>
            </a:r>
            <a:endParaRPr lang="en-US" altLang="en-US" dirty="0" smtClean="0"/>
          </a:p>
        </p:txBody>
      </p:sp>
      <p:sp>
        <p:nvSpPr>
          <p:cNvPr id="422931" name="Rectangle 19"/>
          <p:cNvSpPr>
            <a:spLocks noChangeArrowheads="1"/>
          </p:cNvSpPr>
          <p:nvPr/>
        </p:nvSpPr>
        <p:spPr bwMode="auto">
          <a:xfrm>
            <a:off x="759854" y="3371135"/>
            <a:ext cx="9833109" cy="112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39725" indent="-339725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Pct val="150000"/>
              <a:defRPr/>
            </a:pPr>
            <a:r>
              <a:rPr lang="en-US" sz="2800" b="1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Federalists</a:t>
            </a:r>
            <a:r>
              <a:rPr lang="en-US" sz="2800" b="1" dirty="0">
                <a:solidFill>
                  <a:schemeClr val="folHlink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thought that the Articles of Confederation were weak, and argued for the ratification of the Constitution.  </a:t>
            </a:r>
          </a:p>
        </p:txBody>
      </p:sp>
      <p:sp>
        <p:nvSpPr>
          <p:cNvPr id="422932" name="Rectangle 20"/>
          <p:cNvSpPr>
            <a:spLocks noChangeArrowheads="1"/>
          </p:cNvSpPr>
          <p:nvPr/>
        </p:nvSpPr>
        <p:spPr bwMode="auto">
          <a:xfrm>
            <a:off x="759854" y="4688000"/>
            <a:ext cx="10419008" cy="145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39725" indent="-339725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Pct val="150000"/>
              <a:defRPr/>
            </a:pPr>
            <a:r>
              <a:rPr lang="en-US" sz="2800" b="1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Anti-Federalists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objected to the Constitution for many reasons, including the strong central government and the lack of a bill of rights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.</a:t>
            </a:r>
            <a:endParaRPr lang="en-US" sz="2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6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5036" y="669702"/>
            <a:ext cx="11176000" cy="9144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The Constitution is Ratified</a:t>
            </a:r>
          </a:p>
        </p:txBody>
      </p:sp>
      <p:sp>
        <p:nvSpPr>
          <p:cNvPr id="395294" name="Rectangle 30"/>
          <p:cNvSpPr>
            <a:spLocks noGrp="1" noChangeArrowheads="1"/>
          </p:cNvSpPr>
          <p:nvPr>
            <p:ph type="body" sz="half" idx="1"/>
          </p:nvPr>
        </p:nvSpPr>
        <p:spPr>
          <a:xfrm>
            <a:off x="1610037" y="1829158"/>
            <a:ext cx="8845997" cy="2523901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Nine States ratified the Constitution by June 21, 1788, but the new government needed the ratification of the large States of New York and Virginia.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Great debates were held in both States, with Virginia ratifying the Constitution June 25, 1788.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New York’s ratification was hard fought. Supporters of the Constitution published a series of essays known as </a:t>
            </a:r>
            <a:r>
              <a:rPr lang="en-US" altLang="en-US" sz="3200" i="1" dirty="0"/>
              <a:t>The Federalist</a:t>
            </a:r>
            <a:r>
              <a:rPr lang="en-US" alt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208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Inaugurating the Government</a:t>
            </a:r>
          </a:p>
        </p:txBody>
      </p:sp>
      <p:sp>
        <p:nvSpPr>
          <p:cNvPr id="424977" name="Rectangle 1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3600" dirty="0"/>
              <a:t>The new Congress met for the first time on March 4, 1789.</a:t>
            </a:r>
          </a:p>
          <a:p>
            <a:pPr marL="274320" indent="-274320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3600" dirty="0"/>
              <a:t>Congress finally attained a  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quorum, </a:t>
            </a:r>
            <a:r>
              <a:rPr lang="en-US" altLang="en-US" sz="3600" dirty="0" smtClean="0">
                <a:solidFill>
                  <a:schemeClr val="tx2"/>
                </a:solidFill>
              </a:rPr>
              <a:t>a </a:t>
            </a:r>
            <a:r>
              <a:rPr lang="en-US" altLang="en-US" sz="3600" dirty="0" smtClean="0"/>
              <a:t>majority, </a:t>
            </a:r>
            <a:r>
              <a:rPr lang="en-US" altLang="en-US" sz="3600" dirty="0"/>
              <a:t>on April 6 and counted the electoral votes. </a:t>
            </a:r>
            <a:r>
              <a:rPr lang="en-US" altLang="en-US" sz="3600" dirty="0"/>
              <a:t>Congress found that George Washington had been unanimously elected President.  </a:t>
            </a:r>
            <a:r>
              <a:rPr lang="en-US" altLang="en-US" sz="3600" dirty="0"/>
              <a:t>He was inaugurated on April </a:t>
            </a:r>
            <a:r>
              <a:rPr lang="en-US" altLang="en-US" sz="3600" dirty="0" smtClean="0"/>
              <a:t>30, 1789.</a:t>
            </a:r>
            <a:endParaRPr lang="en-US" altLang="en-US" sz="3600" dirty="0"/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8852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483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MS PGothic</vt:lpstr>
      <vt:lpstr>Arial</vt:lpstr>
      <vt:lpstr>Garamond</vt:lpstr>
      <vt:lpstr>ＭＳ Ｐ明朝</vt:lpstr>
      <vt:lpstr>Wingdings 2</vt:lpstr>
      <vt:lpstr>Organic</vt:lpstr>
      <vt:lpstr>Bell ringer </vt:lpstr>
      <vt:lpstr>Lesson 1.4</vt:lpstr>
      <vt:lpstr>Different Constitutional Plans</vt:lpstr>
      <vt:lpstr>Constitutional Compromises</vt:lpstr>
      <vt:lpstr>Influences on and Reactions to the New Constitution</vt:lpstr>
      <vt:lpstr>Influences on and Reactions to the New Constitution</vt:lpstr>
      <vt:lpstr>The Federalists and Anti-Federalists</vt:lpstr>
      <vt:lpstr>The Constitution is Ratified</vt:lpstr>
      <vt:lpstr>Inaugurating the Government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</dc:title>
  <dc:creator>Josh Walker</dc:creator>
  <cp:lastModifiedBy>Josh Walker</cp:lastModifiedBy>
  <cp:revision>3</cp:revision>
  <dcterms:created xsi:type="dcterms:W3CDTF">2016-12-21T21:29:47Z</dcterms:created>
  <dcterms:modified xsi:type="dcterms:W3CDTF">2016-12-21T21:48:18Z</dcterms:modified>
</cp:coreProperties>
</file>