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7" r:id="rId2"/>
    <p:sldId id="278" r:id="rId3"/>
    <p:sldId id="263" r:id="rId4"/>
    <p:sldId id="264" r:id="rId5"/>
    <p:sldId id="267" r:id="rId6"/>
    <p:sldId id="269" r:id="rId7"/>
    <p:sldId id="270" r:id="rId8"/>
    <p:sldId id="271" r:id="rId9"/>
    <p:sldId id="272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E4054E-68FF-4E64-8D03-98EC847DBB73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F3AF28-DB04-4B42-899D-070C5F5EEC3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15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4148-85CC-4718-AE4E-FFC6F0FEDC3E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2FF8-A1F5-45AA-917A-4D89BC8866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18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4148-85CC-4718-AE4E-FFC6F0FEDC3E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2FF8-A1F5-45AA-917A-4D89BC8866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3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4148-85CC-4718-AE4E-FFC6F0FEDC3E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2FF8-A1F5-45AA-917A-4D89BC8866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03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4148-85CC-4718-AE4E-FFC6F0FEDC3E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2FF8-A1F5-45AA-917A-4D89BC8866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833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4148-85CC-4718-AE4E-FFC6F0FEDC3E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2FF8-A1F5-45AA-917A-4D89BC8866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76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4148-85CC-4718-AE4E-FFC6F0FEDC3E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2FF8-A1F5-45AA-917A-4D89BC8866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1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150-6A32-41DA-9409-F11320AD5E7F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F367-4E99-436F-AFEC-666F286C07F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9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19A6-C1E1-4169-AD87-DBEF075EA673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6F94-77DE-440E-956D-34DE84521B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165-B1E3-4BE3-947C-045771D25470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BE01-AA24-46EC-9A1F-B53C5CE8C2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09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D4A-AEC1-415B-B844-366A685C37EF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F7B0-342A-4F0F-96DA-D3BF9CECA44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0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ADC5-63E3-465E-89B5-193594E83571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C686-292D-4082-9C56-78F2942309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87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028-6802-4B05-846D-9FA688070EE3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071-00E4-4719-BF8F-AD7A86B52A5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9DCD-003E-4166-BA4D-EC120D5683E0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6BD-DD09-4C93-B801-42631E5FCFD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39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720D-4C06-49C2-B6F2-B0CA38A56012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307-9965-44A3-A2A0-170CF5C486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4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05C7-9A7D-4D98-AC98-FCF5E381E53B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B583-1D22-4387-968B-86CC50CBC40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88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4F1B-B047-49D6-B31A-FB7E60328976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3389-1035-47C2-B5BF-8A1F2CE479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A14148-85CC-4718-AE4E-FFC6F0FEDC3E}" type="datetimeFigureOut">
              <a:rPr lang="en-US" altLang="en-US" smtClean="0"/>
              <a:pPr/>
              <a:t>12/21/2016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792FF8-A1F5-45AA-917A-4D89BC8866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3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Albertus Extra Bold" pitchFamily="34" charset="0"/>
              </a:rPr>
              <a:t>Bellringer</a:t>
            </a:r>
            <a:endParaRPr lang="en-US" altLang="en-US" dirty="0" smtClean="0">
              <a:latin typeface="Albertus Extra Bold" pitchFamily="34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are two of the constitutional compromises?</a:t>
            </a: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Important Amendments: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Bill of Rights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145" y="2423159"/>
            <a:ext cx="4038600" cy="3825242"/>
          </a:xfrm>
        </p:spPr>
        <p:txBody>
          <a:bodyPr rtlCol="0">
            <a:normAutofit fontScale="92500" lnSpcReduction="20000"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Freedom of religion, of speech, of the press, to assemble, and to petition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Right to bear arms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No quartering of soldiers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No unreasonable search and seizure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Indictments; Due process; Self-incrimination; Double jeopardy, and rules for Eminent Domain.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8340" y="2423159"/>
            <a:ext cx="5053459" cy="3825242"/>
          </a:xfrm>
        </p:spPr>
        <p:txBody>
          <a:bodyPr rtlCol="0">
            <a:normAutofit fontScale="92500" lnSpcReduction="20000"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>
                <a:ea typeface="+mn-ea"/>
              </a:rPr>
              <a:t>Right to a fair and speedy public trial, Notice of accusations, Confronting one's accuser, Subpoenas, Right to counsel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>
                <a:ea typeface="+mn-ea"/>
              </a:rPr>
              <a:t>Right to trial by jury in civil cases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>
                <a:ea typeface="+mn-ea"/>
              </a:rPr>
              <a:t>No excessive bail &amp; fines or cruel &amp; unusual punishment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>
                <a:ea typeface="+mn-ea"/>
              </a:rPr>
              <a:t>There are other rights not written in the Constitution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>
                <a:ea typeface="+mn-ea"/>
              </a:rPr>
              <a:t>All rights not given to Federal Government belong to states and people.</a:t>
            </a:r>
            <a:endParaRPr lang="en-US" dirty="0">
              <a:ea typeface="+mn-ea"/>
            </a:endParaRPr>
          </a:p>
        </p:txBody>
      </p:sp>
      <p:pic>
        <p:nvPicPr>
          <p:cNvPr id="32772" name="Picture 5" descr="D:\My Documents\Temp Internet Files\Temporary Internet Files\Content.IE5\0963A0VK\MCj0088568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20" y="629284"/>
            <a:ext cx="14414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Other Important Amendments: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Reconstruction Amendments</a:t>
            </a:r>
            <a:endParaRPr lang="en-US" dirty="0">
              <a:ea typeface="+mj-ea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2438400"/>
            <a:ext cx="7543800" cy="3657599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13</a:t>
            </a:r>
            <a:r>
              <a:rPr lang="en-US" altLang="en-US" u="sng" baseline="30000" dirty="0" smtClean="0"/>
              <a:t>th</a:t>
            </a:r>
            <a:r>
              <a:rPr lang="en-US" altLang="en-US" u="sng" dirty="0" smtClean="0"/>
              <a:t> Amendment</a:t>
            </a:r>
          </a:p>
          <a:p>
            <a:pPr lvl="1" eaLnBrk="1" hangingPunct="1"/>
            <a:r>
              <a:rPr lang="en-US" altLang="en-US" dirty="0" smtClean="0"/>
              <a:t>abolished slavery</a:t>
            </a:r>
          </a:p>
          <a:p>
            <a:pPr eaLnBrk="1" hangingPunct="1"/>
            <a:r>
              <a:rPr lang="en-US" altLang="en-US" u="sng" dirty="0" smtClean="0"/>
              <a:t>14</a:t>
            </a:r>
            <a:r>
              <a:rPr lang="en-US" altLang="en-US" u="sng" baseline="30000" dirty="0" smtClean="0"/>
              <a:t>th</a:t>
            </a:r>
            <a:r>
              <a:rPr lang="en-US" altLang="en-US" u="sng" dirty="0" smtClean="0"/>
              <a:t> Amendment</a:t>
            </a:r>
          </a:p>
          <a:p>
            <a:pPr lvl="1" eaLnBrk="1" hangingPunct="1"/>
            <a:r>
              <a:rPr lang="en-US" altLang="en-US" dirty="0" smtClean="0"/>
              <a:t>Due process and equal protection under the law</a:t>
            </a:r>
          </a:p>
          <a:p>
            <a:pPr lvl="1" eaLnBrk="1" hangingPunct="1"/>
            <a:r>
              <a:rPr lang="en-US" altLang="en-US" dirty="0" smtClean="0"/>
              <a:t>All persons born in US are citizens</a:t>
            </a:r>
          </a:p>
          <a:p>
            <a:pPr eaLnBrk="1" hangingPunct="1"/>
            <a:r>
              <a:rPr lang="en-US" altLang="en-US" u="sng" dirty="0" smtClean="0"/>
              <a:t>15</a:t>
            </a:r>
            <a:r>
              <a:rPr lang="en-US" altLang="en-US" u="sng" baseline="30000" dirty="0" smtClean="0"/>
              <a:t>th</a:t>
            </a:r>
            <a:r>
              <a:rPr lang="en-US" altLang="en-US" u="sng" dirty="0" smtClean="0"/>
              <a:t> Amendment</a:t>
            </a:r>
          </a:p>
          <a:p>
            <a:pPr lvl="1" eaLnBrk="1" hangingPunct="1"/>
            <a:r>
              <a:rPr lang="en-US" altLang="en-US" dirty="0" smtClean="0"/>
              <a:t>Right to vote regardless of race, color, or previous servitude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Important Amendments: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438400"/>
            <a:ext cx="9906000" cy="3886200"/>
          </a:xfrm>
        </p:spPr>
        <p:txBody>
          <a:bodyPr numCol="2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u="sng" dirty="0"/>
              <a:t>18th Amendment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Prohibition of alcohol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u="sng" dirty="0"/>
              <a:t>19</a:t>
            </a:r>
            <a:r>
              <a:rPr lang="en-US" altLang="en-US" sz="3200" u="sng" baseline="30000" dirty="0"/>
              <a:t>th</a:t>
            </a:r>
            <a:r>
              <a:rPr lang="en-US" altLang="en-US" sz="3200" u="sng" dirty="0"/>
              <a:t> Amendment: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 Women</a:t>
            </a:r>
            <a:r>
              <a:rPr lang="ja-JP" altLang="en-US" sz="2800" dirty="0"/>
              <a:t>’</a:t>
            </a:r>
            <a:r>
              <a:rPr lang="en-US" altLang="ja-JP" sz="2800" dirty="0"/>
              <a:t>s suffrage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u="sng" dirty="0"/>
              <a:t>21</a:t>
            </a:r>
            <a:r>
              <a:rPr lang="en-US" altLang="en-US" sz="3200" u="sng" baseline="30000" dirty="0"/>
              <a:t>st</a:t>
            </a:r>
            <a:r>
              <a:rPr lang="en-US" altLang="en-US" sz="3200" u="sng" dirty="0"/>
              <a:t> Amendment: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 Repeals </a:t>
            </a:r>
            <a:r>
              <a:rPr lang="en-US" altLang="en-US" sz="2800" dirty="0" smtClean="0"/>
              <a:t>prohibition</a:t>
            </a:r>
            <a:endParaRPr lang="en-US" altLang="en-US" sz="28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u="sng" dirty="0"/>
              <a:t>22</a:t>
            </a:r>
            <a:r>
              <a:rPr lang="en-US" altLang="en-US" sz="3200" u="sng" baseline="30000" dirty="0"/>
              <a:t>nd</a:t>
            </a:r>
            <a:r>
              <a:rPr lang="en-US" altLang="en-US" sz="3200" u="sng" dirty="0"/>
              <a:t> Amendment: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 Presidential term limits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u="sng" dirty="0"/>
              <a:t>24</a:t>
            </a:r>
            <a:r>
              <a:rPr lang="en-US" altLang="en-US" sz="3200" u="sng" baseline="30000" dirty="0"/>
              <a:t>th</a:t>
            </a:r>
            <a:r>
              <a:rPr lang="en-US" altLang="en-US" sz="3200" u="sng" dirty="0"/>
              <a:t> Amendment: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Prohibits poll taxes for voting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u="sng" dirty="0"/>
              <a:t>26</a:t>
            </a:r>
            <a:r>
              <a:rPr lang="en-US" altLang="en-US" sz="3200" u="sng" baseline="30000" dirty="0"/>
              <a:t>th</a:t>
            </a:r>
            <a:r>
              <a:rPr lang="en-US" altLang="en-US" sz="3200" u="sng" dirty="0"/>
              <a:t> Amendment: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 lowers voting age to 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3</a:t>
            </a:r>
          </a:p>
          <a:p>
            <a:r>
              <a:rPr lang="en-US" dirty="0" smtClean="0"/>
              <a:t>Introduction to </a:t>
            </a:r>
            <a:r>
              <a:rPr lang="en-US" smtClean="0"/>
              <a:t>the Constitution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2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2132"/>
            <a:ext cx="11049000" cy="13038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What are the basic principals of the Constitution?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2438400"/>
            <a:ext cx="7510819" cy="3810000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Popular Sovereignty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Government power resides in the people 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Limited government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Government is not all powerful, can only do what the people let it.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Separation of Powers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Helps prevent one branch from becoming too powerful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Checks and Balances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Federalism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Division of power among national and state governments</a:t>
            </a:r>
            <a:endParaRPr lang="en-US" dirty="0">
              <a:ea typeface="+mn-ea"/>
            </a:endParaRPr>
          </a:p>
        </p:txBody>
      </p:sp>
      <p:pic>
        <p:nvPicPr>
          <p:cNvPr id="16387" name="Picture 1" descr="D:\My Documents\Temp Internet Files\Temporary Internet Files\Content.IE5\OYVE14EF\MCBD06916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18" y="2438400"/>
            <a:ext cx="3766782" cy="37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9601196" cy="91439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What are the Checks and Balances?</a:t>
            </a:r>
            <a:endParaRPr lang="en-US" dirty="0">
              <a:ea typeface="+mj-ea"/>
            </a:endParaRPr>
          </a:p>
        </p:txBody>
      </p:sp>
      <p:pic>
        <p:nvPicPr>
          <p:cNvPr id="17410" name="Content Placeholder 4" descr="checkandbalanc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098" y="1371599"/>
            <a:ext cx="11353800" cy="5405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Federalists v. Anti-Federalists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667000"/>
            <a:ext cx="5410200" cy="33527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Federalists: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Supported the Constitution and a strong central 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Alexander Hamilton, James Madison, John Jay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smtClean="0"/>
              <a:t>Federalist Papers – </a:t>
            </a:r>
            <a:r>
              <a:rPr lang="en-US" altLang="en-US" dirty="0" smtClean="0"/>
              <a:t>series of articles written in defense of the Constitution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6072114" y="2666999"/>
            <a:ext cx="5357886" cy="27432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Anti-Federalists: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Supported a weaker central government – felt too much power was taken away from the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Opposed the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Wanted a Bill of Rights included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Samuel Adams, Patrick Henry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Structure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438400"/>
            <a:ext cx="10668000" cy="3810000"/>
          </a:xfrm>
        </p:spPr>
        <p:txBody>
          <a:bodyPr numCol="2"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Preamble:</a:t>
            </a:r>
          </a:p>
          <a:p>
            <a:pPr lvl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Statement of purpose</a:t>
            </a:r>
          </a:p>
          <a:p>
            <a:pPr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Articles:</a:t>
            </a:r>
          </a:p>
          <a:p>
            <a:pPr lvl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I: Legislative Branch</a:t>
            </a:r>
          </a:p>
          <a:p>
            <a:pPr lvl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II: Executive Branch</a:t>
            </a:r>
          </a:p>
          <a:p>
            <a:pPr lvl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III: Judicial Branch</a:t>
            </a:r>
          </a:p>
          <a:p>
            <a:pPr lvl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IV: Relations Among the States</a:t>
            </a:r>
          </a:p>
          <a:p>
            <a:pPr lvl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V: Amendment Process</a:t>
            </a:r>
          </a:p>
          <a:p>
            <a:pPr lvl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VI: Federal Power</a:t>
            </a:r>
          </a:p>
          <a:p>
            <a:pPr lvl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VII: Ratification</a:t>
            </a:r>
          </a:p>
          <a:p>
            <a:pPr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Amendments:</a:t>
            </a:r>
          </a:p>
          <a:p>
            <a:pPr lvl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27 Total</a:t>
            </a:r>
          </a:p>
          <a:p>
            <a:pPr lvl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1</a:t>
            </a:r>
            <a:r>
              <a:rPr lang="en-US" sz="1900" baseline="30000" dirty="0" smtClean="0">
                <a:ea typeface="+mn-ea"/>
              </a:rPr>
              <a:t>st</a:t>
            </a:r>
            <a:r>
              <a:rPr lang="en-US" sz="1900" dirty="0" smtClean="0">
                <a:ea typeface="+mn-ea"/>
              </a:rPr>
              <a:t> ten are the Bill of Rights</a:t>
            </a:r>
            <a:endParaRPr lang="en-US" sz="19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Article I: Legislative Branch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mtClean="0"/>
              <a:t>Bicameral: </a:t>
            </a:r>
          </a:p>
          <a:p>
            <a:pPr lvl="1" eaLnBrk="1" hangingPunct="1"/>
            <a:r>
              <a:rPr lang="en-US" altLang="en-US" smtClean="0"/>
              <a:t>Senate </a:t>
            </a:r>
          </a:p>
          <a:p>
            <a:pPr lvl="2" eaLnBrk="1" hangingPunct="1"/>
            <a:r>
              <a:rPr lang="en-US" altLang="en-US" smtClean="0"/>
              <a:t> 2 Senators for each state</a:t>
            </a:r>
          </a:p>
          <a:p>
            <a:pPr lvl="1" eaLnBrk="1" hangingPunct="1"/>
            <a:r>
              <a:rPr lang="en-US" altLang="en-US" smtClean="0"/>
              <a:t>House of Representatives</a:t>
            </a:r>
          </a:p>
          <a:p>
            <a:pPr lvl="2" eaLnBrk="1" hangingPunct="1"/>
            <a:r>
              <a:rPr lang="en-US" altLang="en-US" smtClean="0"/>
              <a:t>Based on population</a:t>
            </a:r>
          </a:p>
          <a:p>
            <a:pPr eaLnBrk="1" hangingPunct="1"/>
            <a:r>
              <a:rPr lang="en-US" altLang="en-US" smtClean="0"/>
              <a:t>Reps serve for 2 year terms</a:t>
            </a:r>
          </a:p>
          <a:p>
            <a:pPr eaLnBrk="1" hangingPunct="1"/>
            <a:r>
              <a:rPr lang="en-US" altLang="en-US" smtClean="0"/>
              <a:t>Senators serve for 6 year terms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mtClean="0"/>
              <a:t>Important Powers:</a:t>
            </a:r>
          </a:p>
          <a:p>
            <a:pPr lvl="1" eaLnBrk="1" hangingPunct="1"/>
            <a:r>
              <a:rPr lang="en-US" altLang="en-US" smtClean="0"/>
              <a:t>Make laws</a:t>
            </a:r>
          </a:p>
          <a:p>
            <a:pPr lvl="1" eaLnBrk="1" hangingPunct="1"/>
            <a:r>
              <a:rPr lang="en-US" altLang="en-US" smtClean="0"/>
              <a:t>Set taxes</a:t>
            </a:r>
          </a:p>
          <a:p>
            <a:pPr lvl="1" eaLnBrk="1" hangingPunct="1"/>
            <a:r>
              <a:rPr lang="en-US" altLang="en-US" smtClean="0"/>
              <a:t>Declare war</a:t>
            </a:r>
          </a:p>
          <a:p>
            <a:pPr lvl="1" eaLnBrk="1" hangingPunct="1"/>
            <a:r>
              <a:rPr lang="en-US" altLang="en-US" smtClean="0"/>
              <a:t>Override Vetoes</a:t>
            </a:r>
          </a:p>
          <a:p>
            <a:pPr lvl="1" eaLnBrk="1" hangingPunct="1"/>
            <a:r>
              <a:rPr lang="en-US" altLang="en-US" smtClean="0"/>
              <a:t>Borrow money</a:t>
            </a:r>
          </a:p>
          <a:p>
            <a:pPr lvl="1" eaLnBrk="1" hangingPunct="1"/>
            <a:r>
              <a:rPr lang="en-US" altLang="en-US" smtClean="0"/>
              <a:t>Regulate international and national trade</a:t>
            </a:r>
          </a:p>
          <a:p>
            <a:pPr lvl="1" eaLnBrk="1" hangingPunct="1"/>
            <a:r>
              <a:rPr lang="en-US" altLang="en-US" smtClean="0"/>
              <a:t>Print money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Article II: Executive Branch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President and Vice President are elected to 4 year terms</a:t>
            </a:r>
          </a:p>
          <a:p>
            <a:pPr eaLnBrk="1" hangingPunct="1"/>
            <a:r>
              <a:rPr lang="en-US" altLang="en-US" smtClean="0"/>
              <a:t>Qualifications:</a:t>
            </a:r>
          </a:p>
          <a:p>
            <a:pPr lvl="1" eaLnBrk="1" hangingPunct="1"/>
            <a:r>
              <a:rPr lang="en-US" altLang="en-US" smtClean="0"/>
              <a:t>At least 35 years old</a:t>
            </a:r>
          </a:p>
          <a:p>
            <a:pPr lvl="1" eaLnBrk="1" hangingPunct="1"/>
            <a:r>
              <a:rPr lang="en-US" altLang="en-US" smtClean="0"/>
              <a:t>14 year resident of the US</a:t>
            </a:r>
          </a:p>
          <a:p>
            <a:pPr lvl="1" eaLnBrk="1" hangingPunct="1"/>
            <a:r>
              <a:rPr lang="en-US" altLang="en-US" smtClean="0"/>
              <a:t>Natural born citizen</a:t>
            </a:r>
          </a:p>
          <a:p>
            <a:pPr eaLnBrk="1" hangingPunct="1"/>
            <a:r>
              <a:rPr lang="en-US" altLang="en-US" smtClean="0"/>
              <a:t>Elected by the Electoral College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Important powers:</a:t>
            </a:r>
          </a:p>
          <a:p>
            <a:pPr lvl="1" eaLnBrk="1" hangingPunct="1"/>
            <a:r>
              <a:rPr lang="en-US" altLang="en-US" smtClean="0"/>
              <a:t>Commander-in-Chief</a:t>
            </a:r>
          </a:p>
          <a:p>
            <a:pPr lvl="1" eaLnBrk="1" hangingPunct="1"/>
            <a:r>
              <a:rPr lang="en-US" altLang="en-US" smtClean="0"/>
              <a:t>Grant pardons</a:t>
            </a:r>
          </a:p>
          <a:p>
            <a:pPr lvl="1" eaLnBrk="1" hangingPunct="1"/>
            <a:r>
              <a:rPr lang="en-US" altLang="en-US" smtClean="0"/>
              <a:t>Make treaties</a:t>
            </a:r>
          </a:p>
          <a:p>
            <a:pPr lvl="1" eaLnBrk="1" hangingPunct="1"/>
            <a:r>
              <a:rPr lang="en-US" altLang="en-US" smtClean="0"/>
              <a:t>Appoint federal officers</a:t>
            </a:r>
          </a:p>
          <a:p>
            <a:pPr lvl="1" eaLnBrk="1" hangingPunct="1"/>
            <a:r>
              <a:rPr lang="en-US" altLang="en-US" smtClean="0"/>
              <a:t>Ensure laws are executed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Article III: Judicial Branch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Supreme Court judges serve for life unless impeached.</a:t>
            </a:r>
          </a:p>
          <a:p>
            <a:pPr eaLnBrk="1" hangingPunct="1"/>
            <a:r>
              <a:rPr lang="en-US" altLang="en-US" smtClean="0"/>
              <a:t>Judicial power rests with US Supreme Court and other courts created by Congress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0723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Important Powers:</a:t>
            </a:r>
          </a:p>
          <a:p>
            <a:pPr lvl="1" eaLnBrk="1" hangingPunct="1"/>
            <a:r>
              <a:rPr lang="en-US" altLang="en-US" smtClean="0"/>
              <a:t>Decides cases of Constitutional law and federal law</a:t>
            </a:r>
          </a:p>
          <a:p>
            <a:pPr lvl="1" eaLnBrk="1" hangingPunct="1"/>
            <a:r>
              <a:rPr lang="en-US" altLang="en-US" smtClean="0"/>
              <a:t>Cases involving ambassadors go straight to Supreme Court</a:t>
            </a:r>
          </a:p>
          <a:p>
            <a:pPr lvl="1" eaLnBrk="1" hangingPunct="1"/>
            <a:r>
              <a:rPr lang="en-US" altLang="en-US" smtClean="0"/>
              <a:t>Judicial Review comes later (1803 – </a:t>
            </a:r>
            <a:r>
              <a:rPr lang="en-US" altLang="en-US" i="1" smtClean="0"/>
              <a:t>Marbury v. Madison</a:t>
            </a:r>
            <a:r>
              <a:rPr lang="en-US" alt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858</TotalTime>
  <Words>558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MS PGothic</vt:lpstr>
      <vt:lpstr>Calibri</vt:lpstr>
      <vt:lpstr>Brush Script MT</vt:lpstr>
      <vt:lpstr>Albertus Extra Bold</vt:lpstr>
      <vt:lpstr>Organic</vt:lpstr>
      <vt:lpstr>Bellringer</vt:lpstr>
      <vt:lpstr>Lesson 1.5</vt:lpstr>
      <vt:lpstr>What are the basic principals of the Constitution?</vt:lpstr>
      <vt:lpstr>What are the Checks and Balances?</vt:lpstr>
      <vt:lpstr>Federalists v. Anti-Federalists</vt:lpstr>
      <vt:lpstr>Structure of the Constitution</vt:lpstr>
      <vt:lpstr>Article I: Legislative Branch</vt:lpstr>
      <vt:lpstr>Article II: Executive Branch</vt:lpstr>
      <vt:lpstr>Article III: Judicial Branch</vt:lpstr>
      <vt:lpstr>Important Amendments: Bill of Rights</vt:lpstr>
      <vt:lpstr>Other Important Amendments: Reconstruction Amendments</vt:lpstr>
      <vt:lpstr>Other Important Amendments:</vt:lpstr>
    </vt:vector>
  </TitlesOfParts>
  <Company>UNC-CH School of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Constitution 101</dc:title>
  <dc:creator>Paul Bonnici</dc:creator>
  <cp:lastModifiedBy>Josh Walker</cp:lastModifiedBy>
  <cp:revision>42</cp:revision>
  <dcterms:created xsi:type="dcterms:W3CDTF">2009-08-14T15:59:37Z</dcterms:created>
  <dcterms:modified xsi:type="dcterms:W3CDTF">2016-12-21T23:02:15Z</dcterms:modified>
</cp:coreProperties>
</file>