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4"/>
  </p:handoutMasterIdLst>
  <p:sldIdLst>
    <p:sldId id="257" r:id="rId2"/>
    <p:sldId id="256" r:id="rId3"/>
    <p:sldId id="258" r:id="rId4"/>
    <p:sldId id="259" r:id="rId5"/>
    <p:sldId id="268" r:id="rId6"/>
    <p:sldId id="261" r:id="rId7"/>
    <p:sldId id="262" r:id="rId8"/>
    <p:sldId id="263" r:id="rId9"/>
    <p:sldId id="264" r:id="rId10"/>
    <p:sldId id="265" r:id="rId11"/>
    <p:sldId id="266" r:id="rId12"/>
    <p:sldId id="267" r:id="rId13"/>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6E0F2B5C-910D-4BB7-931B-205C05A44B12}" type="datetimeFigureOut">
              <a:rPr lang="en-US" smtClean="0"/>
              <a:t>12/21/2016</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4C7EBEE3-59AC-4EB9-B833-090796B6B88B}" type="slidenum">
              <a:rPr lang="en-US" smtClean="0"/>
              <a:t>‹#›</a:t>
            </a:fld>
            <a:endParaRPr lang="en-US"/>
          </a:p>
        </p:txBody>
      </p:sp>
    </p:spTree>
    <p:extLst>
      <p:ext uri="{BB962C8B-B14F-4D97-AF65-F5344CB8AC3E}">
        <p14:creationId xmlns:p14="http://schemas.microsoft.com/office/powerpoint/2010/main" val="14507803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a:t>
            </a:r>
            <a:endParaRPr lang="en-US" dirty="0"/>
          </a:p>
        </p:txBody>
      </p:sp>
      <p:sp>
        <p:nvSpPr>
          <p:cNvPr id="3" name="Content Placeholder 2"/>
          <p:cNvSpPr>
            <a:spLocks noGrp="1"/>
          </p:cNvSpPr>
          <p:nvPr>
            <p:ph idx="1"/>
          </p:nvPr>
        </p:nvSpPr>
        <p:spPr/>
        <p:txBody>
          <a:bodyPr/>
          <a:lstStyle/>
          <a:p>
            <a:r>
              <a:rPr lang="en-US" dirty="0" smtClean="0"/>
              <a:t>How many articles are in the Constitution?</a:t>
            </a:r>
            <a:br>
              <a:rPr lang="en-US" dirty="0" smtClean="0"/>
            </a:br>
            <a:r>
              <a:rPr lang="en-US" dirty="0" smtClean="0"/>
              <a:t>How many amendments are there to the Constitution?</a:t>
            </a:r>
            <a:endParaRPr lang="en-US" dirty="0"/>
          </a:p>
        </p:txBody>
      </p:sp>
    </p:spTree>
    <p:extLst>
      <p:ext uri="{BB962C8B-B14F-4D97-AF65-F5344CB8AC3E}">
        <p14:creationId xmlns:p14="http://schemas.microsoft.com/office/powerpoint/2010/main" val="263591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Federalism</a:t>
            </a:r>
            <a:endParaRPr lang="en-US" dirty="0"/>
          </a:p>
        </p:txBody>
      </p:sp>
      <p:sp>
        <p:nvSpPr>
          <p:cNvPr id="3" name="Content Placeholder 2"/>
          <p:cNvSpPr>
            <a:spLocks noGrp="1"/>
          </p:cNvSpPr>
          <p:nvPr>
            <p:ph idx="1"/>
          </p:nvPr>
        </p:nvSpPr>
        <p:spPr>
          <a:xfrm>
            <a:off x="746975" y="2556932"/>
            <a:ext cx="10676586" cy="3702200"/>
          </a:xfrm>
        </p:spPr>
        <p:txBody>
          <a:bodyPr>
            <a:normAutofit/>
          </a:bodyPr>
          <a:lstStyle/>
          <a:p>
            <a:pPr marL="0" indent="0" algn="ctr">
              <a:spcBef>
                <a:spcPct val="60000"/>
              </a:spcBef>
              <a:buClr>
                <a:schemeClr val="tx1"/>
              </a:buClr>
              <a:buSzPct val="150000"/>
              <a:buNone/>
              <a:defRPr/>
            </a:pPr>
            <a:r>
              <a:rPr lang="en-US" b="1" u="sng" dirty="0">
                <a:solidFill>
                  <a:srgbClr val="000000"/>
                </a:solidFill>
                <a:latin typeface="Arial" charset="0"/>
                <a:ea typeface="ＭＳ Ｐゴシック" charset="0"/>
              </a:rPr>
              <a:t>Even though the basis of federalism is the division of powers between levels of government, there is still much cooperation between </a:t>
            </a:r>
            <a:r>
              <a:rPr lang="en-US" b="1" u="sng" dirty="0" smtClean="0">
                <a:solidFill>
                  <a:srgbClr val="000000"/>
                </a:solidFill>
                <a:latin typeface="Arial" charset="0"/>
                <a:ea typeface="ＭＳ Ｐゴシック" charset="0"/>
              </a:rPr>
              <a:t>them.</a:t>
            </a:r>
          </a:p>
          <a:p>
            <a:pPr>
              <a:spcBef>
                <a:spcPct val="60000"/>
              </a:spcBef>
              <a:buClr>
                <a:schemeClr val="tx1"/>
              </a:buClr>
              <a:buSzPct val="150000"/>
              <a:defRPr/>
            </a:pPr>
            <a:r>
              <a:rPr lang="en-US" altLang="en-US" b="1" dirty="0" smtClean="0"/>
              <a:t>Grants-in-aid </a:t>
            </a:r>
            <a:r>
              <a:rPr lang="en-US" altLang="en-US" b="1" dirty="0"/>
              <a:t>programs</a:t>
            </a:r>
            <a:r>
              <a:rPr lang="en-US" altLang="en-US" dirty="0"/>
              <a:t> are grants of federal money or other resources to the States and/or their cities, counties, and other local units</a:t>
            </a:r>
            <a:r>
              <a:rPr lang="en-US" altLang="en-US" dirty="0" smtClean="0"/>
              <a:t>.</a:t>
            </a:r>
            <a:endParaRPr lang="en-US" altLang="en-US" b="1" dirty="0"/>
          </a:p>
          <a:p>
            <a:r>
              <a:rPr lang="en-US" altLang="en-US" b="1" dirty="0"/>
              <a:t>Revenue sharing</a:t>
            </a:r>
            <a:r>
              <a:rPr lang="en-US" altLang="en-US" dirty="0">
                <a:solidFill>
                  <a:schemeClr val="tx1"/>
                </a:solidFill>
              </a:rPr>
              <a:t>,</a:t>
            </a:r>
            <a:r>
              <a:rPr lang="en-US" altLang="en-US" dirty="0"/>
              <a:t> used between 1972 and 1987, gave an annual share of federal tax revenues to the States and their local governments. </a:t>
            </a:r>
          </a:p>
          <a:p>
            <a:endParaRPr lang="en-US" altLang="en-US" dirty="0"/>
          </a:p>
          <a:p>
            <a:endParaRPr lang="en-US" altLang="en-US" dirty="0"/>
          </a:p>
          <a:p>
            <a:endParaRPr lang="en-US" dirty="0"/>
          </a:p>
        </p:txBody>
      </p:sp>
    </p:spTree>
    <p:extLst>
      <p:ext uri="{BB962C8B-B14F-4D97-AF65-F5344CB8AC3E}">
        <p14:creationId xmlns:p14="http://schemas.microsoft.com/office/powerpoint/2010/main" val="348491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Federal Grants</a:t>
            </a:r>
            <a:endParaRPr lang="en-US" dirty="0"/>
          </a:p>
        </p:txBody>
      </p:sp>
      <p:sp>
        <p:nvSpPr>
          <p:cNvPr id="3" name="Content Placeholder 2"/>
          <p:cNvSpPr>
            <a:spLocks noGrp="1"/>
          </p:cNvSpPr>
          <p:nvPr>
            <p:ph idx="1"/>
          </p:nvPr>
        </p:nvSpPr>
        <p:spPr>
          <a:xfrm>
            <a:off x="759854" y="2434107"/>
            <a:ext cx="10650828" cy="3812147"/>
          </a:xfrm>
        </p:spPr>
        <p:txBody>
          <a:bodyPr>
            <a:normAutofit/>
          </a:bodyPr>
          <a:lstStyle/>
          <a:p>
            <a:pPr>
              <a:spcBef>
                <a:spcPct val="60000"/>
              </a:spcBef>
              <a:buClr>
                <a:schemeClr val="tx1"/>
              </a:buClr>
              <a:buSzPct val="150000"/>
              <a:defRPr/>
            </a:pPr>
            <a:r>
              <a:rPr lang="en-US" altLang="en-US" sz="2200" b="1" dirty="0">
                <a:solidFill>
                  <a:schemeClr val="tx1"/>
                </a:solidFill>
              </a:rPr>
              <a:t>Block grants </a:t>
            </a:r>
            <a:r>
              <a:rPr lang="en-US" altLang="en-US" sz="2200" dirty="0">
                <a:solidFill>
                  <a:schemeClr val="tx1"/>
                </a:solidFill>
              </a:rPr>
              <a:t>are portions of money allocated to States to use for broader purposes, such as health care, social services, or welfare. Block grants often are granted with fewer strings attached. </a:t>
            </a:r>
          </a:p>
          <a:p>
            <a:pPr>
              <a:spcBef>
                <a:spcPct val="60000"/>
              </a:spcBef>
              <a:buClr>
                <a:schemeClr val="tx1"/>
              </a:buClr>
              <a:buSzPct val="150000"/>
              <a:defRPr/>
            </a:pPr>
            <a:r>
              <a:rPr lang="en-US" altLang="en-US" sz="2200" b="1" dirty="0">
                <a:solidFill>
                  <a:schemeClr val="tx1"/>
                </a:solidFill>
              </a:rPr>
              <a:t>Categorical grants</a:t>
            </a:r>
            <a:r>
              <a:rPr lang="en-US" altLang="en-US" sz="2200" dirty="0">
                <a:solidFill>
                  <a:schemeClr val="tx1"/>
                </a:solidFill>
              </a:rPr>
              <a:t> are made for some specific, closely defined purpose, such as school lunch programs or the construction of airports or water treatment plants. There are usually conditions, or “strings,” attached to regulate the use of these funds.</a:t>
            </a:r>
            <a:endParaRPr lang="en-US" altLang="en-US" sz="2200" b="1" dirty="0">
              <a:solidFill>
                <a:schemeClr val="tx1"/>
              </a:solidFill>
            </a:endParaRPr>
          </a:p>
          <a:p>
            <a:pPr marL="274320" indent="-274320">
              <a:spcAft>
                <a:spcPts val="0"/>
              </a:spcAft>
              <a:buClr>
                <a:srgbClr val="31B6FD"/>
              </a:buClr>
              <a:defRPr/>
            </a:pPr>
            <a:r>
              <a:rPr lang="en-US" altLang="en-US" sz="2200" b="1" dirty="0">
                <a:solidFill>
                  <a:schemeClr val="tx1"/>
                </a:solidFill>
              </a:rPr>
              <a:t>Project grants </a:t>
            </a:r>
            <a:r>
              <a:rPr lang="en-US" altLang="en-US" sz="2200" dirty="0">
                <a:solidFill>
                  <a:schemeClr val="tx1"/>
                </a:solidFill>
              </a:rPr>
              <a:t>are provided to States, localities, and sometimes private agencies that apply for them. They are used for a variety of purposes ranging from medical research to job training and employment programs.</a:t>
            </a:r>
          </a:p>
          <a:p>
            <a:endParaRPr lang="en-US" dirty="0"/>
          </a:p>
        </p:txBody>
      </p:sp>
    </p:spTree>
    <p:extLst>
      <p:ext uri="{BB962C8B-B14F-4D97-AF65-F5344CB8AC3E}">
        <p14:creationId xmlns:p14="http://schemas.microsoft.com/office/powerpoint/2010/main" val="30815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85" y="982132"/>
            <a:ext cx="10959921" cy="1303867"/>
          </a:xfrm>
        </p:spPr>
        <p:txBody>
          <a:bodyPr>
            <a:normAutofit fontScale="90000"/>
          </a:bodyPr>
          <a:lstStyle/>
          <a:p>
            <a:r>
              <a:rPr lang="en-US" dirty="0" smtClean="0"/>
              <a:t>Extradition, Privileges and Immunities, and Full Faith and Credit Clauses</a:t>
            </a:r>
            <a:endParaRPr lang="en-US" dirty="0"/>
          </a:p>
        </p:txBody>
      </p:sp>
      <p:sp>
        <p:nvSpPr>
          <p:cNvPr id="3" name="Content Placeholder 2"/>
          <p:cNvSpPr>
            <a:spLocks noGrp="1"/>
          </p:cNvSpPr>
          <p:nvPr>
            <p:ph idx="1"/>
          </p:nvPr>
        </p:nvSpPr>
        <p:spPr>
          <a:xfrm>
            <a:off x="772732" y="2556932"/>
            <a:ext cx="10663707" cy="3689322"/>
          </a:xfrm>
        </p:spPr>
        <p:txBody>
          <a:bodyPr>
            <a:normAutofit fontScale="92500" lnSpcReduction="20000"/>
          </a:bodyPr>
          <a:lstStyle/>
          <a:p>
            <a:pPr marL="274320" indent="-274320">
              <a:spcAft>
                <a:spcPts val="0"/>
              </a:spcAft>
              <a:defRPr/>
            </a:pPr>
            <a:r>
              <a:rPr lang="en-US" altLang="en-US" b="1" dirty="0">
                <a:solidFill>
                  <a:schemeClr val="tx1"/>
                </a:solidFill>
              </a:rPr>
              <a:t>Extradition</a:t>
            </a:r>
            <a:r>
              <a:rPr lang="en-US" altLang="en-US" dirty="0">
                <a:solidFill>
                  <a:schemeClr val="tx1"/>
                </a:solidFill>
              </a:rPr>
              <a:t> is the legal process by which a fugitive from justice in one State is returned to that State.</a:t>
            </a:r>
          </a:p>
          <a:p>
            <a:pPr marL="274320" indent="-274320">
              <a:spcAft>
                <a:spcPts val="0"/>
              </a:spcAft>
              <a:defRPr/>
            </a:pPr>
            <a:r>
              <a:rPr lang="en-US" altLang="en-US" dirty="0">
                <a:solidFill>
                  <a:schemeClr val="tx1"/>
                </a:solidFill>
              </a:rPr>
              <a:t>The </a:t>
            </a:r>
            <a:r>
              <a:rPr lang="en-US" altLang="en-US" b="1" dirty="0">
                <a:solidFill>
                  <a:schemeClr val="tx1"/>
                </a:solidFill>
              </a:rPr>
              <a:t>Privileges and Immunities Clause</a:t>
            </a:r>
            <a:r>
              <a:rPr lang="en-US" altLang="en-US" dirty="0">
                <a:solidFill>
                  <a:schemeClr val="tx1"/>
                </a:solidFill>
              </a:rPr>
              <a:t> provides that no State can draw unreasonable distinctions between its own residents and those persons who happen to live in other States.</a:t>
            </a:r>
          </a:p>
          <a:p>
            <a:pPr algn="ctr">
              <a:buNone/>
            </a:pPr>
            <a:r>
              <a:rPr lang="en-US" altLang="en-US" b="1" u="sng" dirty="0"/>
              <a:t>The Full Faith and Credit Clause of the Constitution ensures that States recognize the laws and, documents, and court proceedings of the other States.</a:t>
            </a:r>
            <a:endParaRPr lang="en-US" altLang="en-US" dirty="0"/>
          </a:p>
          <a:p>
            <a:pPr algn="ctr">
              <a:buNone/>
            </a:pPr>
            <a:r>
              <a:rPr lang="en-US" altLang="en-US" dirty="0"/>
              <a:t>There are two exceptions to the clause though:</a:t>
            </a:r>
            <a:endParaRPr lang="en-US" altLang="en-US" sz="1800" dirty="0"/>
          </a:p>
          <a:p>
            <a:pPr>
              <a:buFontTx/>
              <a:buChar char=" "/>
            </a:pPr>
            <a:r>
              <a:rPr lang="en-US" altLang="en-US" dirty="0"/>
              <a:t>(1) One State cannot enforce another State’s criminal laws. And, </a:t>
            </a:r>
          </a:p>
          <a:p>
            <a:pPr>
              <a:buFontTx/>
              <a:buChar char=" "/>
            </a:pPr>
            <a:r>
              <a:rPr lang="en-US" altLang="en-US" dirty="0"/>
              <a:t>(2) Full faith and credit need not be given to certain divorces granted by one State to residents of another State.</a:t>
            </a:r>
            <a:endParaRPr lang="en-US" altLang="en-US" sz="2000" dirty="0"/>
          </a:p>
          <a:p>
            <a:endParaRPr lang="en-US" dirty="0"/>
          </a:p>
        </p:txBody>
      </p:sp>
    </p:spTree>
    <p:extLst>
      <p:ext uri="{BB962C8B-B14F-4D97-AF65-F5344CB8AC3E}">
        <p14:creationId xmlns:p14="http://schemas.microsoft.com/office/powerpoint/2010/main" val="294798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1.6</a:t>
            </a:r>
            <a:endParaRPr lang="en-US" dirty="0"/>
          </a:p>
        </p:txBody>
      </p:sp>
      <p:sp>
        <p:nvSpPr>
          <p:cNvPr id="3" name="Subtitle 2"/>
          <p:cNvSpPr>
            <a:spLocks noGrp="1"/>
          </p:cNvSpPr>
          <p:nvPr>
            <p:ph type="subTitle" idx="1"/>
          </p:nvPr>
        </p:nvSpPr>
        <p:spPr/>
        <p:txBody>
          <a:bodyPr/>
          <a:lstStyle/>
          <a:p>
            <a:r>
              <a:rPr lang="en-US" dirty="0" smtClean="0"/>
              <a:t>Refer to Chapter 4</a:t>
            </a:r>
          </a:p>
          <a:p>
            <a:r>
              <a:rPr lang="en-US" dirty="0" smtClean="0"/>
              <a:t>Federalism </a:t>
            </a:r>
            <a:endParaRPr lang="en-US" dirty="0"/>
          </a:p>
        </p:txBody>
      </p:sp>
    </p:spTree>
    <p:extLst>
      <p:ext uri="{BB962C8B-B14F-4D97-AF65-F5344CB8AC3E}">
        <p14:creationId xmlns:p14="http://schemas.microsoft.com/office/powerpoint/2010/main" val="129508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 and Types of powers </a:t>
            </a:r>
            <a:endParaRPr lang="en-US" dirty="0"/>
          </a:p>
        </p:txBody>
      </p:sp>
      <p:sp>
        <p:nvSpPr>
          <p:cNvPr id="3" name="Content Placeholder 2"/>
          <p:cNvSpPr>
            <a:spLocks noGrp="1"/>
          </p:cNvSpPr>
          <p:nvPr>
            <p:ph idx="1"/>
          </p:nvPr>
        </p:nvSpPr>
        <p:spPr>
          <a:xfrm>
            <a:off x="759854" y="2446986"/>
            <a:ext cx="10676585" cy="3812146"/>
          </a:xfrm>
        </p:spPr>
        <p:txBody>
          <a:bodyPr numCol="2">
            <a:normAutofit fontScale="92500"/>
          </a:bodyPr>
          <a:lstStyle/>
          <a:p>
            <a:r>
              <a:rPr lang="en-US" b="1" dirty="0" smtClean="0"/>
              <a:t>Federalism</a:t>
            </a:r>
            <a:r>
              <a:rPr lang="en-US" dirty="0" smtClean="0"/>
              <a:t> is a system in which the written constitution divides the power of government on a territorial basis, between the national, state and local government. </a:t>
            </a:r>
          </a:p>
          <a:p>
            <a:r>
              <a:rPr lang="en-US" altLang="en-US" dirty="0">
                <a:solidFill>
                  <a:schemeClr val="tx1"/>
                </a:solidFill>
              </a:rPr>
              <a:t>The </a:t>
            </a:r>
            <a:r>
              <a:rPr lang="en-US" altLang="en-US" b="1" dirty="0">
                <a:solidFill>
                  <a:schemeClr val="tx1"/>
                </a:solidFill>
              </a:rPr>
              <a:t>expressed powers</a:t>
            </a:r>
            <a:r>
              <a:rPr lang="en-US" altLang="en-US" dirty="0">
                <a:solidFill>
                  <a:schemeClr val="tx1"/>
                </a:solidFill>
              </a:rPr>
              <a:t> are those found directly within the Constitution.</a:t>
            </a:r>
          </a:p>
          <a:p>
            <a:pPr lvl="1"/>
            <a:r>
              <a:rPr lang="en-US" altLang="en-US" dirty="0">
                <a:solidFill>
                  <a:schemeClr val="tx1"/>
                </a:solidFill>
              </a:rPr>
              <a:t>Collect taxes </a:t>
            </a:r>
          </a:p>
          <a:p>
            <a:pPr lvl="1"/>
            <a:r>
              <a:rPr lang="en-US" altLang="en-US" dirty="0">
                <a:solidFill>
                  <a:schemeClr val="tx1"/>
                </a:solidFill>
              </a:rPr>
              <a:t>Coin money </a:t>
            </a:r>
          </a:p>
          <a:p>
            <a:pPr lvl="1"/>
            <a:r>
              <a:rPr lang="en-US" altLang="en-US" dirty="0">
                <a:solidFill>
                  <a:schemeClr val="tx1"/>
                </a:solidFill>
              </a:rPr>
              <a:t>Regulate foreign and interstate commerce </a:t>
            </a:r>
          </a:p>
          <a:p>
            <a:pPr marL="274320" indent="-274320">
              <a:spcAft>
                <a:spcPts val="0"/>
              </a:spcAft>
              <a:defRPr/>
            </a:pPr>
            <a:r>
              <a:rPr lang="en-US" altLang="en-US" dirty="0">
                <a:solidFill>
                  <a:schemeClr val="tx1"/>
                </a:solidFill>
              </a:rPr>
              <a:t>The </a:t>
            </a:r>
            <a:r>
              <a:rPr lang="en-US" altLang="en-US" b="1" dirty="0">
                <a:solidFill>
                  <a:schemeClr val="tx1"/>
                </a:solidFill>
              </a:rPr>
              <a:t>implied powers</a:t>
            </a:r>
            <a:r>
              <a:rPr lang="en-US" altLang="en-US" dirty="0">
                <a:solidFill>
                  <a:schemeClr val="tx1"/>
                </a:solidFill>
              </a:rPr>
              <a:t> are not expressly stated in the Constitution, but are reasonably suggested, or implied by, the expressed powers. (Elastic Clause) </a:t>
            </a:r>
          </a:p>
          <a:p>
            <a:r>
              <a:rPr lang="en-US" altLang="en-US" dirty="0">
                <a:solidFill>
                  <a:schemeClr val="tx1"/>
                </a:solidFill>
              </a:rPr>
              <a:t>The </a:t>
            </a:r>
            <a:r>
              <a:rPr lang="en-US" altLang="en-US" b="1" dirty="0">
                <a:solidFill>
                  <a:schemeClr val="tx1"/>
                </a:solidFill>
              </a:rPr>
              <a:t>inherent powers</a:t>
            </a:r>
            <a:r>
              <a:rPr lang="en-US" altLang="en-US" dirty="0">
                <a:solidFill>
                  <a:schemeClr val="tx1"/>
                </a:solidFill>
              </a:rPr>
              <a:t> belong to the National Government because it is the government of a sovereign state within the world community. </a:t>
            </a:r>
          </a:p>
          <a:p>
            <a:pPr lvl="1"/>
            <a:r>
              <a:rPr lang="en-US" altLang="en-US" dirty="0">
                <a:solidFill>
                  <a:schemeClr val="tx1"/>
                </a:solidFill>
              </a:rPr>
              <a:t>regulate immigration.</a:t>
            </a:r>
          </a:p>
          <a:p>
            <a:endParaRPr lang="en-US" b="1" dirty="0"/>
          </a:p>
        </p:txBody>
      </p:sp>
      <p:sp>
        <p:nvSpPr>
          <p:cNvPr id="4" name="Content Placeholder 1"/>
          <p:cNvSpPr txBox="1">
            <a:spLocks/>
          </p:cNvSpPr>
          <p:nvPr/>
        </p:nvSpPr>
        <p:spPr>
          <a:xfrm>
            <a:off x="1184857" y="3731005"/>
            <a:ext cx="9007522" cy="34512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74320" indent="-274320">
              <a:spcAft>
                <a:spcPts val="0"/>
              </a:spcAft>
              <a:defRPr/>
            </a:pPr>
            <a:endParaRPr lang="en-US" altLang="en-US" dirty="0" smtClean="0"/>
          </a:p>
          <a:p>
            <a:pPr marL="0" indent="0">
              <a:spcAft>
                <a:spcPts val="0"/>
              </a:spcAft>
              <a:buFont typeface="Symbol" panose="05050102010706020507" pitchFamily="18" charset="2"/>
              <a:buNone/>
              <a:defRPr/>
            </a:pPr>
            <a:endParaRPr lang="en-US" dirty="0"/>
          </a:p>
        </p:txBody>
      </p:sp>
    </p:spTree>
    <p:extLst>
      <p:ext uri="{BB962C8B-B14F-4D97-AF65-F5344CB8AC3E}">
        <p14:creationId xmlns:p14="http://schemas.microsoft.com/office/powerpoint/2010/main" val="376335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Exclusive, Concurrent, and Reserved Powers</a:t>
            </a:r>
            <a:endParaRPr lang="en-US" dirty="0"/>
          </a:p>
        </p:txBody>
      </p:sp>
      <p:sp>
        <p:nvSpPr>
          <p:cNvPr id="3" name="Content Placeholder 2"/>
          <p:cNvSpPr>
            <a:spLocks noGrp="1"/>
          </p:cNvSpPr>
          <p:nvPr>
            <p:ph idx="1"/>
          </p:nvPr>
        </p:nvSpPr>
        <p:spPr>
          <a:xfrm>
            <a:off x="746974" y="2556931"/>
            <a:ext cx="10702343" cy="3676443"/>
          </a:xfrm>
        </p:spPr>
        <p:txBody>
          <a:bodyPr>
            <a:normAutofit fontScale="85000" lnSpcReduction="20000"/>
          </a:bodyPr>
          <a:lstStyle/>
          <a:p>
            <a:pPr algn="ctr">
              <a:buNone/>
            </a:pPr>
            <a:r>
              <a:rPr lang="en-US" altLang="en-US" b="1" dirty="0">
                <a:solidFill>
                  <a:schemeClr val="tx1"/>
                </a:solidFill>
              </a:rPr>
              <a:t>Exclusive Powers</a:t>
            </a:r>
            <a:endParaRPr lang="en-US" altLang="en-US" dirty="0">
              <a:solidFill>
                <a:schemeClr val="tx1"/>
              </a:solidFill>
            </a:endParaRPr>
          </a:p>
          <a:p>
            <a:r>
              <a:rPr lang="en-US" altLang="en-US" dirty="0">
                <a:solidFill>
                  <a:schemeClr val="tx1"/>
                </a:solidFill>
              </a:rPr>
              <a:t>Powers that can be exercised by the National Government alone are known as the </a:t>
            </a:r>
            <a:r>
              <a:rPr lang="en-US" altLang="en-US" b="1" dirty="0">
                <a:solidFill>
                  <a:schemeClr val="tx1"/>
                </a:solidFill>
              </a:rPr>
              <a:t>exclusive powers</a:t>
            </a:r>
            <a:r>
              <a:rPr lang="en-US" altLang="en-US" dirty="0">
                <a:solidFill>
                  <a:schemeClr val="tx1"/>
                </a:solidFill>
              </a:rPr>
              <a:t>.</a:t>
            </a:r>
          </a:p>
          <a:p>
            <a:r>
              <a:rPr lang="en-US" altLang="en-US" dirty="0">
                <a:solidFill>
                  <a:schemeClr val="tx1"/>
                </a:solidFill>
              </a:rPr>
              <a:t> National Government’s power to coin money, to make treaties with foreign states, and to lay duties (taxes) on imports.</a:t>
            </a:r>
          </a:p>
          <a:p>
            <a:pPr marL="274320" indent="-274320" algn="ctr">
              <a:spcAft>
                <a:spcPts val="0"/>
              </a:spcAft>
              <a:buNone/>
              <a:defRPr/>
            </a:pPr>
            <a:r>
              <a:rPr lang="en-US" altLang="en-US" b="1" dirty="0">
                <a:solidFill>
                  <a:schemeClr val="tx1"/>
                </a:solidFill>
              </a:rPr>
              <a:t>Concurrent Powers</a:t>
            </a:r>
            <a:endParaRPr lang="en-US" altLang="en-US" dirty="0">
              <a:solidFill>
                <a:schemeClr val="tx1"/>
              </a:solidFill>
            </a:endParaRPr>
          </a:p>
          <a:p>
            <a:pPr marL="274320" indent="-274320">
              <a:spcAft>
                <a:spcPts val="0"/>
              </a:spcAft>
              <a:defRPr/>
            </a:pPr>
            <a:r>
              <a:rPr lang="en-US" altLang="en-US" dirty="0">
                <a:solidFill>
                  <a:schemeClr val="tx1"/>
                </a:solidFill>
              </a:rPr>
              <a:t>The </a:t>
            </a:r>
            <a:r>
              <a:rPr lang="en-US" altLang="en-US" b="1" dirty="0">
                <a:solidFill>
                  <a:schemeClr val="tx1"/>
                </a:solidFill>
              </a:rPr>
              <a:t>concurrent powers</a:t>
            </a:r>
            <a:r>
              <a:rPr lang="en-US" altLang="en-US" dirty="0">
                <a:solidFill>
                  <a:schemeClr val="tx1"/>
                </a:solidFill>
              </a:rPr>
              <a:t> are those powers that both the National Government and the States possess and exercise.</a:t>
            </a:r>
          </a:p>
          <a:p>
            <a:pPr marL="274320" indent="-274320">
              <a:spcAft>
                <a:spcPts val="0"/>
              </a:spcAft>
              <a:defRPr/>
            </a:pPr>
            <a:r>
              <a:rPr lang="en-US" altLang="en-US" dirty="0">
                <a:solidFill>
                  <a:schemeClr val="tx1"/>
                </a:solidFill>
              </a:rPr>
              <a:t>The power to levy and collect taxes, to define crimes and set punishments for them, and to claim </a:t>
            </a:r>
            <a:r>
              <a:rPr lang="en-US" altLang="en-US" dirty="0" smtClean="0">
                <a:solidFill>
                  <a:schemeClr val="tx1"/>
                </a:solidFill>
              </a:rPr>
              <a:t>private</a:t>
            </a:r>
          </a:p>
          <a:p>
            <a:pPr marL="0" indent="0" algn="ctr">
              <a:spcAft>
                <a:spcPts val="0"/>
              </a:spcAft>
              <a:buNone/>
              <a:defRPr/>
            </a:pPr>
            <a:r>
              <a:rPr lang="en-US" altLang="en-US" b="1" dirty="0" smtClean="0"/>
              <a:t>Reserved Powers</a:t>
            </a:r>
          </a:p>
          <a:p>
            <a:pPr marL="0" indent="0">
              <a:spcAft>
                <a:spcPts val="0"/>
              </a:spcAft>
              <a:buNone/>
              <a:defRPr/>
            </a:pPr>
            <a:r>
              <a:rPr lang="en-US" altLang="en-US" dirty="0" smtClean="0"/>
              <a:t>The </a:t>
            </a:r>
            <a:r>
              <a:rPr lang="en-US" altLang="en-US" b="1" dirty="0"/>
              <a:t>reserved powers</a:t>
            </a:r>
            <a:r>
              <a:rPr lang="en-US" altLang="en-US" dirty="0"/>
              <a:t> are those powers that the Constitution does not grant to the National Government and does not, at the same time, deny to the States.</a:t>
            </a:r>
          </a:p>
          <a:p>
            <a:pPr marL="274320" indent="-274320">
              <a:spcAft>
                <a:spcPts val="0"/>
              </a:spcAft>
              <a:defRPr/>
            </a:pPr>
            <a:endParaRPr lang="en-US" dirty="0">
              <a:solidFill>
                <a:schemeClr val="tx1"/>
              </a:solidFill>
            </a:endParaRPr>
          </a:p>
        </p:txBody>
      </p:sp>
    </p:spTree>
    <p:extLst>
      <p:ext uri="{BB962C8B-B14F-4D97-AF65-F5344CB8AC3E}">
        <p14:creationId xmlns:p14="http://schemas.microsoft.com/office/powerpoint/2010/main" val="564933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7" name="Rectangle 3"/>
          <p:cNvSpPr>
            <a:spLocks noGrp="1" noChangeArrowheads="1"/>
          </p:cNvSpPr>
          <p:nvPr>
            <p:ph idx="1"/>
          </p:nvPr>
        </p:nvSpPr>
        <p:spPr>
          <a:xfrm>
            <a:off x="1481608" y="2129509"/>
            <a:ext cx="8610600" cy="692150"/>
          </a:xfrm>
        </p:spPr>
        <p:txBody>
          <a:bodyPr rtlCol="0">
            <a:normAutofit fontScale="70000" lnSpcReduction="20000"/>
          </a:bodyPr>
          <a:lstStyle/>
          <a:p>
            <a:pPr marL="274320" indent="-274320" algn="ctr">
              <a:spcAft>
                <a:spcPts val="0"/>
              </a:spcAft>
              <a:buFontTx/>
              <a:buChar char=" "/>
              <a:defRPr/>
            </a:pPr>
            <a:r>
              <a:rPr lang="en-US" altLang="en-US" sz="3200" b="1" u="sng" dirty="0"/>
              <a:t>Powers are denied to the National Government in three distinct ways:</a:t>
            </a:r>
            <a:endParaRPr lang="en-US" altLang="en-US" sz="2800" u="sng" dirty="0"/>
          </a:p>
        </p:txBody>
      </p:sp>
      <p:sp>
        <p:nvSpPr>
          <p:cNvPr id="431106" name="Rectangle 2"/>
          <p:cNvSpPr>
            <a:spLocks noGrp="1" noChangeArrowheads="1"/>
          </p:cNvSpPr>
          <p:nvPr>
            <p:ph type="title"/>
          </p:nvPr>
        </p:nvSpPr>
        <p:spPr>
          <a:xfrm>
            <a:off x="1517147" y="912523"/>
            <a:ext cx="9690032" cy="914400"/>
          </a:xfrm>
        </p:spPr>
        <p:txBody>
          <a:bodyPr rtlCol="0">
            <a:normAutofit fontScale="90000"/>
          </a:bodyPr>
          <a:lstStyle/>
          <a:p>
            <a:pPr>
              <a:defRPr/>
            </a:pPr>
            <a:r>
              <a:rPr lang="en-US" altLang="en-US" dirty="0">
                <a:ea typeface="+mj-ea"/>
                <a:cs typeface="+mj-cs"/>
              </a:rPr>
              <a:t>Powers Denied to the National Government</a:t>
            </a:r>
          </a:p>
        </p:txBody>
      </p:sp>
      <p:sp>
        <p:nvSpPr>
          <p:cNvPr id="431115" name="Rectangle 11"/>
          <p:cNvSpPr>
            <a:spLocks noChangeArrowheads="1"/>
          </p:cNvSpPr>
          <p:nvPr/>
        </p:nvSpPr>
        <p:spPr bwMode="auto">
          <a:xfrm>
            <a:off x="1210614" y="2917646"/>
            <a:ext cx="10187189" cy="136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blurRad="63500" dist="81320" dir="2319588" algn="ctr" rotWithShape="0">
                    <a:srgbClr val="000000">
                      <a:alpha val="74998"/>
                    </a:srgbClr>
                  </a:outerShdw>
                </a:effectLst>
              </a14:hiddenEffects>
            </a:ext>
          </a:extLst>
        </p:spPr>
        <p:txBody>
          <a:bodyPr/>
          <a:lstStyle/>
          <a:p>
            <a:pPr marL="339725" indent="-339725">
              <a:spcBef>
                <a:spcPct val="60000"/>
              </a:spcBef>
              <a:buClr>
                <a:schemeClr val="tx1"/>
              </a:buClr>
              <a:buSzPct val="150000"/>
              <a:defRPr/>
            </a:pPr>
            <a:r>
              <a:rPr lang="en-US" sz="2200" dirty="0">
                <a:solidFill>
                  <a:srgbClr val="000000"/>
                </a:solidFill>
                <a:latin typeface="Arial" charset="0"/>
                <a:ea typeface="ＭＳ Ｐゴシック" charset="0"/>
              </a:rPr>
              <a:t>Some powers, such as the power to levy duties on exports or prohibit the freedom of religion, speech, press, or assembly, are expressly denied to the National Government in the Constitution.</a:t>
            </a:r>
            <a:endParaRPr lang="en-US" sz="2000" dirty="0">
              <a:solidFill>
                <a:srgbClr val="000000"/>
              </a:solidFill>
              <a:latin typeface="Arial" charset="0"/>
              <a:ea typeface="ＭＳ Ｐゴシック" charset="0"/>
            </a:endParaRPr>
          </a:p>
        </p:txBody>
      </p:sp>
      <p:sp>
        <p:nvSpPr>
          <p:cNvPr id="431116" name="Rectangle 12"/>
          <p:cNvSpPr>
            <a:spLocks noChangeArrowheads="1"/>
          </p:cNvSpPr>
          <p:nvPr/>
        </p:nvSpPr>
        <p:spPr bwMode="auto">
          <a:xfrm>
            <a:off x="1210614" y="4073525"/>
            <a:ext cx="10303099" cy="969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blurRad="63500" dist="81320" dir="2319588" algn="ctr" rotWithShape="0">
                    <a:srgbClr val="000000">
                      <a:alpha val="74998"/>
                    </a:srgbClr>
                  </a:outerShdw>
                </a:effectLst>
              </a14:hiddenEffects>
            </a:ext>
          </a:extLst>
        </p:spPr>
        <p:txBody>
          <a:bodyPr/>
          <a:lstStyle/>
          <a:p>
            <a:pPr marL="339725" indent="-339725">
              <a:spcBef>
                <a:spcPct val="60000"/>
              </a:spcBef>
              <a:buClr>
                <a:schemeClr val="tx1"/>
              </a:buClr>
              <a:buSzPct val="150000"/>
              <a:defRPr/>
            </a:pPr>
            <a:r>
              <a:rPr lang="en-US" sz="2200" dirty="0">
                <a:solidFill>
                  <a:srgbClr val="000000"/>
                </a:solidFill>
                <a:latin typeface="Arial" charset="0"/>
                <a:ea typeface="ＭＳ Ｐゴシック" charset="0"/>
              </a:rPr>
              <a:t>Also, some powers are denied to the National Government because the Constitution is silent on the issue. </a:t>
            </a:r>
          </a:p>
        </p:txBody>
      </p:sp>
      <p:sp>
        <p:nvSpPr>
          <p:cNvPr id="431117" name="Rectangle 13"/>
          <p:cNvSpPr>
            <a:spLocks noChangeArrowheads="1"/>
          </p:cNvSpPr>
          <p:nvPr/>
        </p:nvSpPr>
        <p:spPr bwMode="auto">
          <a:xfrm>
            <a:off x="1210614" y="5084003"/>
            <a:ext cx="9632592" cy="1149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blurRad="63500" dist="81320" dir="2319588" algn="ctr" rotWithShape="0">
                    <a:srgbClr val="000000">
                      <a:alpha val="74998"/>
                    </a:srgbClr>
                  </a:outerShdw>
                </a:effectLst>
              </a14:hiddenEffects>
            </a:ext>
          </a:extLst>
        </p:spPr>
        <p:txBody>
          <a:bodyPr/>
          <a:lstStyle/>
          <a:p>
            <a:pPr marL="339725" indent="-339725">
              <a:spcBef>
                <a:spcPct val="60000"/>
              </a:spcBef>
              <a:buClr>
                <a:schemeClr val="tx1"/>
              </a:buClr>
              <a:buSzPct val="150000"/>
              <a:defRPr/>
            </a:pPr>
            <a:r>
              <a:rPr lang="en-US" sz="2200" dirty="0">
                <a:solidFill>
                  <a:srgbClr val="000000"/>
                </a:solidFill>
                <a:latin typeface="Arial" charset="0"/>
                <a:ea typeface="ＭＳ Ｐゴシック" charset="0"/>
              </a:rPr>
              <a:t>Finally, some powers are denied to the National Government because the federal system does not intend the National Government to carry out those functions.</a:t>
            </a:r>
          </a:p>
        </p:txBody>
      </p:sp>
    </p:spTree>
    <p:extLst>
      <p:ext uri="{BB962C8B-B14F-4D97-AF65-F5344CB8AC3E}">
        <p14:creationId xmlns:p14="http://schemas.microsoft.com/office/powerpoint/2010/main" val="2983115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079640" cy="1303867"/>
          </a:xfrm>
        </p:spPr>
        <p:txBody>
          <a:bodyPr>
            <a:normAutofit fontScale="90000"/>
          </a:bodyPr>
          <a:lstStyle/>
          <a:p>
            <a:r>
              <a:rPr lang="en-US" dirty="0" smtClean="0"/>
              <a:t>Powers Denied to the States</a:t>
            </a:r>
            <a:endParaRPr lang="en-US" dirty="0"/>
          </a:p>
        </p:txBody>
      </p:sp>
      <p:sp>
        <p:nvSpPr>
          <p:cNvPr id="3" name="Content Placeholder 2"/>
          <p:cNvSpPr>
            <a:spLocks noGrp="1"/>
          </p:cNvSpPr>
          <p:nvPr>
            <p:ph idx="1"/>
          </p:nvPr>
        </p:nvSpPr>
        <p:spPr>
          <a:xfrm>
            <a:off x="1050702" y="2651388"/>
            <a:ext cx="5079641" cy="3318936"/>
          </a:xfrm>
        </p:spPr>
        <p:txBody>
          <a:bodyPr/>
          <a:lstStyle/>
          <a:p>
            <a:pPr marL="274320" indent="-274320">
              <a:spcAft>
                <a:spcPts val="0"/>
              </a:spcAft>
              <a:defRPr/>
            </a:pPr>
            <a:r>
              <a:rPr lang="en-US" altLang="en-US" dirty="0" smtClean="0"/>
              <a:t>Just </a:t>
            </a:r>
            <a:r>
              <a:rPr lang="en-US" altLang="en-US" dirty="0"/>
              <a:t>as the Constitution denies many powers the National Government, it also denies many powers to the States.</a:t>
            </a:r>
          </a:p>
          <a:p>
            <a:pPr marL="274320" indent="-274320">
              <a:spcAft>
                <a:spcPts val="0"/>
              </a:spcAft>
              <a:defRPr/>
            </a:pPr>
            <a:r>
              <a:rPr lang="en-US" altLang="en-US" dirty="0"/>
              <a:t>Powers denied to the States are denied in much the same way that powers are denied to the National Government; both expressly and inherently.</a:t>
            </a:r>
          </a:p>
          <a:p>
            <a:endParaRPr lang="en-US" dirty="0"/>
          </a:p>
        </p:txBody>
      </p:sp>
      <p:pic>
        <p:nvPicPr>
          <p:cNvPr id="4" name="Picture 14" descr="MAG01se0401a5016.jpg                                           000F9F4FPenyackJ HD                    B33A4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794" y="501562"/>
            <a:ext cx="5329370" cy="580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07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Nation’s Obligations to the States</a:t>
            </a:r>
            <a:endParaRPr lang="en-US" dirty="0"/>
          </a:p>
        </p:txBody>
      </p:sp>
      <p:sp>
        <p:nvSpPr>
          <p:cNvPr id="3" name="Content Placeholder 2"/>
          <p:cNvSpPr>
            <a:spLocks noGrp="1"/>
          </p:cNvSpPr>
          <p:nvPr>
            <p:ph idx="1"/>
          </p:nvPr>
        </p:nvSpPr>
        <p:spPr/>
        <p:txBody>
          <a:bodyPr>
            <a:normAutofit fontScale="92500"/>
          </a:bodyPr>
          <a:lstStyle/>
          <a:p>
            <a:pPr>
              <a:lnSpc>
                <a:spcPct val="80000"/>
              </a:lnSpc>
              <a:buNone/>
            </a:pPr>
            <a:r>
              <a:rPr lang="en-US" altLang="en-US" b="1" i="1" dirty="0">
                <a:solidFill>
                  <a:schemeClr val="tx1"/>
                </a:solidFill>
              </a:rPr>
              <a:t>Republican Form of Government</a:t>
            </a:r>
            <a:endParaRPr lang="en-US" altLang="en-US" dirty="0">
              <a:solidFill>
                <a:schemeClr val="tx1"/>
              </a:solidFill>
            </a:endParaRPr>
          </a:p>
          <a:p>
            <a:pPr>
              <a:lnSpc>
                <a:spcPct val="80000"/>
              </a:lnSpc>
            </a:pPr>
            <a:r>
              <a:rPr lang="en-US" altLang="en-US" dirty="0">
                <a:solidFill>
                  <a:schemeClr val="tx1"/>
                </a:solidFill>
              </a:rPr>
              <a:t>The Constitution requires the National Government to “guarantee to every State in this Union a Republican Form of Government.”</a:t>
            </a:r>
          </a:p>
          <a:p>
            <a:pPr>
              <a:lnSpc>
                <a:spcPct val="80000"/>
              </a:lnSpc>
              <a:buNone/>
            </a:pPr>
            <a:r>
              <a:rPr lang="en-US" altLang="en-US" b="1" i="1" dirty="0">
                <a:solidFill>
                  <a:schemeClr val="tx1"/>
                </a:solidFill>
              </a:rPr>
              <a:t>Invasion and Internal Disorder</a:t>
            </a:r>
            <a:endParaRPr lang="en-US" altLang="en-US" dirty="0">
              <a:solidFill>
                <a:schemeClr val="tx1"/>
              </a:solidFill>
            </a:endParaRPr>
          </a:p>
          <a:p>
            <a:pPr>
              <a:lnSpc>
                <a:spcPct val="80000"/>
              </a:lnSpc>
            </a:pPr>
            <a:r>
              <a:rPr lang="en-US" altLang="en-US" dirty="0">
                <a:solidFill>
                  <a:schemeClr val="tx1"/>
                </a:solidFill>
              </a:rPr>
              <a:t>The National Government is also required to provide defense of the States from foreign invasion, and aid in protecting against “domestic Violence” in the States.</a:t>
            </a:r>
          </a:p>
          <a:p>
            <a:pPr>
              <a:lnSpc>
                <a:spcPct val="80000"/>
              </a:lnSpc>
              <a:buNone/>
            </a:pPr>
            <a:r>
              <a:rPr lang="en-US" altLang="en-US" b="1" i="1" dirty="0">
                <a:solidFill>
                  <a:schemeClr val="tx1"/>
                </a:solidFill>
              </a:rPr>
              <a:t>Respect for Territorial Integrity</a:t>
            </a:r>
            <a:endParaRPr lang="en-US" altLang="en-US" dirty="0">
              <a:solidFill>
                <a:schemeClr val="tx1"/>
              </a:solidFill>
            </a:endParaRPr>
          </a:p>
          <a:p>
            <a:pPr>
              <a:lnSpc>
                <a:spcPct val="80000"/>
              </a:lnSpc>
            </a:pPr>
            <a:r>
              <a:rPr lang="en-US" altLang="en-US" dirty="0">
                <a:solidFill>
                  <a:schemeClr val="tx1"/>
                </a:solidFill>
              </a:rPr>
              <a:t>The National Government is constitutionally bound to respect the territorial integrity of each of the States.</a:t>
            </a:r>
          </a:p>
          <a:p>
            <a:pPr>
              <a:lnSpc>
                <a:spcPct val="80000"/>
              </a:lnSpc>
              <a:buNone/>
            </a:pPr>
            <a:endParaRPr lang="en-US" dirty="0"/>
          </a:p>
        </p:txBody>
      </p:sp>
    </p:spTree>
    <p:extLst>
      <p:ext uri="{BB962C8B-B14F-4D97-AF65-F5344CB8AC3E}">
        <p14:creationId xmlns:p14="http://schemas.microsoft.com/office/powerpoint/2010/main" val="344505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13" y="595766"/>
            <a:ext cx="9601196" cy="846668"/>
          </a:xfrm>
        </p:spPr>
        <p:txBody>
          <a:bodyPr/>
          <a:lstStyle/>
          <a:p>
            <a:r>
              <a:rPr lang="en-US" dirty="0" smtClean="0"/>
              <a:t>The Supremacy Clause</a:t>
            </a:r>
            <a:endParaRPr lang="en-US" dirty="0"/>
          </a:p>
        </p:txBody>
      </p:sp>
      <p:sp>
        <p:nvSpPr>
          <p:cNvPr id="3" name="Content Placeholder 2"/>
          <p:cNvSpPr>
            <a:spLocks noGrp="1"/>
          </p:cNvSpPr>
          <p:nvPr>
            <p:ph idx="1"/>
          </p:nvPr>
        </p:nvSpPr>
        <p:spPr>
          <a:xfrm>
            <a:off x="1295400" y="1424228"/>
            <a:ext cx="9601196" cy="1023395"/>
          </a:xfrm>
        </p:spPr>
        <p:txBody>
          <a:bodyPr/>
          <a:lstStyle/>
          <a:p>
            <a:pPr algn="ctr">
              <a:buFontTx/>
              <a:buChar char=" "/>
            </a:pPr>
            <a:r>
              <a:rPr lang="en-US" altLang="en-US" dirty="0"/>
              <a:t>The Supremacy Clause in the Constitution establishes the Constitution and United States laws as the “supreme Law of the Land.”</a:t>
            </a:r>
          </a:p>
        </p:txBody>
      </p:sp>
      <p:pic>
        <p:nvPicPr>
          <p:cNvPr id="4" name="Picture 11" descr="aMAG01se0401a5017.jpg                                          00000179PenyackJ HD                    B33A4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043" y="2447623"/>
            <a:ext cx="8542335" cy="388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5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Admitting new states to the Union</a:t>
            </a:r>
            <a:endParaRPr lang="en-US" dirty="0"/>
          </a:p>
        </p:txBody>
      </p:sp>
      <p:sp>
        <p:nvSpPr>
          <p:cNvPr id="7" name="Title 1"/>
          <p:cNvSpPr>
            <a:spLocks noGrp="1"/>
          </p:cNvSpPr>
          <p:nvPr>
            <p:ph idx="1"/>
          </p:nvPr>
        </p:nvSpPr>
        <p:spPr>
          <a:xfrm>
            <a:off x="777025" y="2434107"/>
            <a:ext cx="10637950" cy="3773509"/>
          </a:xfrm>
        </p:spPr>
        <p:txBody>
          <a:bodyPr>
            <a:normAutofit fontScale="90000" lnSpcReduction="20000"/>
          </a:bodyPr>
          <a:lstStyle/>
          <a:p>
            <a:r>
              <a:rPr lang="en-US" sz="3100" dirty="0" smtClean="0"/>
              <a:t>Requirements:</a:t>
            </a:r>
          </a:p>
          <a:p>
            <a:pPr lvl="1"/>
            <a:r>
              <a:rPr lang="en-US" sz="2700" dirty="0" smtClean="0"/>
              <a:t>Population </a:t>
            </a:r>
            <a:r>
              <a:rPr lang="en-US" sz="2700" dirty="0"/>
              <a:t>of 60,000</a:t>
            </a:r>
          </a:p>
          <a:p>
            <a:pPr defTabSz="914400" eaLnBrk="0" fontAlgn="base" hangingPunct="0">
              <a:spcAft>
                <a:spcPct val="0"/>
              </a:spcAft>
            </a:pPr>
            <a:r>
              <a:rPr lang="en-US" altLang="en-US" dirty="0" smtClean="0">
                <a:ln>
                  <a:noFill/>
                </a:ln>
                <a:solidFill>
                  <a:srgbClr val="2D3639"/>
                </a:solidFill>
                <a:latin typeface="hurme_no2-webfont"/>
              </a:rPr>
              <a:t>Steps to be Admitted</a:t>
            </a:r>
          </a:p>
          <a:p>
            <a:pPr marL="457200" lvl="0" indent="-457200" defTabSz="914400" eaLnBrk="0" fontAlgn="base" hangingPunct="0">
              <a:spcAft>
                <a:spcPct val="0"/>
              </a:spcAft>
              <a:buFont typeface="+mj-lt"/>
              <a:buAutoNum type="arabicPeriod"/>
            </a:pPr>
            <a:r>
              <a:rPr lang="en-US" altLang="en-US" dirty="0" smtClean="0">
                <a:ln>
                  <a:noFill/>
                </a:ln>
                <a:solidFill>
                  <a:srgbClr val="2D3639"/>
                </a:solidFill>
                <a:latin typeface="hurme_no2-webfont"/>
              </a:rPr>
              <a:t>State </a:t>
            </a:r>
            <a:r>
              <a:rPr lang="en-US" altLang="en-US" dirty="0">
                <a:ln>
                  <a:noFill/>
                </a:ln>
                <a:solidFill>
                  <a:srgbClr val="2D3639"/>
                </a:solidFill>
                <a:latin typeface="hurme_no2-webfont"/>
              </a:rPr>
              <a:t>petitions Congress for </a:t>
            </a:r>
            <a:r>
              <a:rPr lang="en-US" altLang="en-US" dirty="0" smtClean="0">
                <a:ln>
                  <a:noFill/>
                </a:ln>
                <a:solidFill>
                  <a:srgbClr val="2D3639"/>
                </a:solidFill>
                <a:latin typeface="hurme_no2-webfont"/>
              </a:rPr>
              <a:t>admission</a:t>
            </a:r>
            <a:endParaRPr lang="en-US" altLang="en-US" dirty="0" smtClean="0">
              <a:solidFill>
                <a:srgbClr val="455358"/>
              </a:solidFill>
              <a:latin typeface="hurme_no2-webfont"/>
            </a:endParaRPr>
          </a:p>
          <a:p>
            <a:pPr marL="457200" lvl="0" indent="-457200" defTabSz="914400" eaLnBrk="0" fontAlgn="base" hangingPunct="0">
              <a:spcAft>
                <a:spcPct val="0"/>
              </a:spcAft>
              <a:buFont typeface="+mj-lt"/>
              <a:buAutoNum type="arabicPeriod"/>
            </a:pPr>
            <a:r>
              <a:rPr lang="en-US" altLang="en-US" dirty="0" smtClean="0">
                <a:ln>
                  <a:noFill/>
                </a:ln>
                <a:solidFill>
                  <a:srgbClr val="2D3639"/>
                </a:solidFill>
                <a:latin typeface="hurme_no2-webfont"/>
              </a:rPr>
              <a:t>Congress </a:t>
            </a:r>
            <a:r>
              <a:rPr lang="en-US" altLang="en-US" dirty="0">
                <a:ln>
                  <a:noFill/>
                </a:ln>
                <a:solidFill>
                  <a:srgbClr val="2D3639"/>
                </a:solidFill>
                <a:latin typeface="hurme_no2-webfont"/>
              </a:rPr>
              <a:t>agrees to framing of proposed </a:t>
            </a:r>
            <a:r>
              <a:rPr lang="en-US" altLang="en-US" dirty="0" smtClean="0">
                <a:ln>
                  <a:noFill/>
                </a:ln>
                <a:solidFill>
                  <a:srgbClr val="2D3639"/>
                </a:solidFill>
                <a:latin typeface="hurme_no2-webfont"/>
              </a:rPr>
              <a:t>Constitution</a:t>
            </a:r>
            <a:endParaRPr lang="en-US" altLang="en-US" dirty="0" smtClean="0">
              <a:solidFill>
                <a:srgbClr val="455358"/>
              </a:solidFill>
              <a:latin typeface="hurme_no2-webfont"/>
            </a:endParaRPr>
          </a:p>
          <a:p>
            <a:pPr marL="457200" lvl="0" indent="-457200" defTabSz="914400" eaLnBrk="0" fontAlgn="base" hangingPunct="0">
              <a:spcAft>
                <a:spcPct val="0"/>
              </a:spcAft>
              <a:buFont typeface="+mj-lt"/>
              <a:buAutoNum type="arabicPeriod"/>
            </a:pPr>
            <a:r>
              <a:rPr lang="en-US" altLang="en-US" dirty="0" smtClean="0">
                <a:ln>
                  <a:noFill/>
                </a:ln>
                <a:solidFill>
                  <a:srgbClr val="2D3639"/>
                </a:solidFill>
                <a:latin typeface="hurme_no2-webfont"/>
              </a:rPr>
              <a:t>Convention </a:t>
            </a:r>
            <a:r>
              <a:rPr lang="en-US" altLang="en-US" dirty="0">
                <a:ln>
                  <a:noFill/>
                </a:ln>
                <a:solidFill>
                  <a:srgbClr val="2D3639"/>
                </a:solidFill>
                <a:latin typeface="hurme_no2-webfont"/>
              </a:rPr>
              <a:t>prepares Constitution; popular statewide </a:t>
            </a:r>
            <a:r>
              <a:rPr lang="en-US" altLang="en-US" dirty="0" smtClean="0">
                <a:ln>
                  <a:noFill/>
                </a:ln>
                <a:solidFill>
                  <a:srgbClr val="2D3639"/>
                </a:solidFill>
                <a:latin typeface="hurme_no2-webfont"/>
              </a:rPr>
              <a:t>vote</a:t>
            </a:r>
            <a:endParaRPr lang="en-US" altLang="en-US" dirty="0" smtClean="0">
              <a:solidFill>
                <a:srgbClr val="455358"/>
              </a:solidFill>
              <a:latin typeface="hurme_no2-webfont"/>
            </a:endParaRPr>
          </a:p>
          <a:p>
            <a:pPr marL="457200" lvl="0" indent="-457200" defTabSz="914400" eaLnBrk="0" fontAlgn="base" hangingPunct="0">
              <a:spcAft>
                <a:spcPct val="0"/>
              </a:spcAft>
              <a:buFont typeface="+mj-lt"/>
              <a:buAutoNum type="arabicPeriod"/>
            </a:pPr>
            <a:r>
              <a:rPr lang="en-US" altLang="en-US" dirty="0" smtClean="0">
                <a:ln>
                  <a:noFill/>
                </a:ln>
                <a:solidFill>
                  <a:srgbClr val="2D3639"/>
                </a:solidFill>
                <a:latin typeface="hurme_no2-webfont"/>
              </a:rPr>
              <a:t>Voters </a:t>
            </a:r>
            <a:r>
              <a:rPr lang="en-US" altLang="en-US" dirty="0">
                <a:ln>
                  <a:noFill/>
                </a:ln>
                <a:solidFill>
                  <a:srgbClr val="2D3639"/>
                </a:solidFill>
                <a:latin typeface="hurme_no2-webfont"/>
              </a:rPr>
              <a:t>approve; Constitution submitted to </a:t>
            </a:r>
            <a:r>
              <a:rPr lang="en-US" altLang="en-US" dirty="0" smtClean="0">
                <a:ln>
                  <a:noFill/>
                </a:ln>
                <a:solidFill>
                  <a:srgbClr val="2D3639"/>
                </a:solidFill>
                <a:latin typeface="hurme_no2-webfont"/>
              </a:rPr>
              <a:t>Congress</a:t>
            </a:r>
            <a:endParaRPr lang="en-US" altLang="en-US" dirty="0" smtClean="0">
              <a:solidFill>
                <a:srgbClr val="455358"/>
              </a:solidFill>
              <a:latin typeface="hurme_no2-webfont"/>
            </a:endParaRPr>
          </a:p>
          <a:p>
            <a:pPr marL="457200" lvl="0" indent="-457200" defTabSz="914400" eaLnBrk="0" fontAlgn="base" hangingPunct="0">
              <a:spcAft>
                <a:spcPct val="0"/>
              </a:spcAft>
              <a:buFont typeface="+mj-lt"/>
              <a:buAutoNum type="arabicPeriod"/>
            </a:pPr>
            <a:r>
              <a:rPr lang="en-US" altLang="en-US" dirty="0" smtClean="0">
                <a:ln>
                  <a:noFill/>
                </a:ln>
                <a:solidFill>
                  <a:srgbClr val="2D3639"/>
                </a:solidFill>
                <a:latin typeface="hurme_no2-webfont"/>
              </a:rPr>
              <a:t>Congress </a:t>
            </a:r>
            <a:r>
              <a:rPr lang="en-US" altLang="en-US" dirty="0">
                <a:ln>
                  <a:noFill/>
                </a:ln>
                <a:solidFill>
                  <a:srgbClr val="2D3639"/>
                </a:solidFill>
                <a:latin typeface="hurme_no2-webfont"/>
              </a:rPr>
              <a:t>agrees to statehood and Constitution; passes act of </a:t>
            </a:r>
            <a:r>
              <a:rPr lang="en-US" altLang="en-US" dirty="0" smtClean="0">
                <a:ln>
                  <a:noFill/>
                </a:ln>
                <a:solidFill>
                  <a:srgbClr val="2D3639"/>
                </a:solidFill>
                <a:latin typeface="hurme_no2-webfont"/>
              </a:rPr>
              <a:t>admission</a:t>
            </a:r>
            <a:endParaRPr lang="en-US" altLang="en-US" dirty="0" smtClean="0">
              <a:solidFill>
                <a:srgbClr val="455358"/>
              </a:solidFill>
              <a:latin typeface="hurme_no2-webfont"/>
            </a:endParaRPr>
          </a:p>
          <a:p>
            <a:pPr marL="457200" lvl="0" indent="-457200" defTabSz="914400" eaLnBrk="0" fontAlgn="base" hangingPunct="0">
              <a:spcAft>
                <a:spcPct val="0"/>
              </a:spcAft>
              <a:buFont typeface="+mj-lt"/>
              <a:buAutoNum type="arabicPeriod"/>
            </a:pPr>
            <a:r>
              <a:rPr lang="en-US" altLang="en-US" dirty="0" smtClean="0">
                <a:ln>
                  <a:noFill/>
                </a:ln>
                <a:solidFill>
                  <a:srgbClr val="2D3639"/>
                </a:solidFill>
                <a:latin typeface="hurme_no2-webfont"/>
              </a:rPr>
              <a:t>President </a:t>
            </a:r>
            <a:r>
              <a:rPr lang="en-US" altLang="en-US" dirty="0">
                <a:ln>
                  <a:noFill/>
                </a:ln>
                <a:solidFill>
                  <a:srgbClr val="2D3639"/>
                </a:solidFill>
                <a:latin typeface="hurme_no2-webfont"/>
              </a:rPr>
              <a:t>signs act, new state enters the Union</a:t>
            </a:r>
            <a:r>
              <a:rPr lang="en-US" altLang="en-US" sz="6000" dirty="0">
                <a:ln>
                  <a:noFill/>
                </a:ln>
                <a:solidFill>
                  <a:schemeClr val="tx1"/>
                </a:solidFill>
                <a:latin typeface="Arial" panose="020B0604020202020204" pitchFamily="34" charset="0"/>
              </a:rPr>
              <a:t/>
            </a:r>
            <a:br>
              <a:rPr lang="en-US" altLang="en-US" sz="6000" dirty="0">
                <a:ln>
                  <a:noFill/>
                </a:ln>
                <a:solidFill>
                  <a:schemeClr val="tx1"/>
                </a:solidFill>
                <a:latin typeface="Arial" panose="020B0604020202020204" pitchFamily="34" charset="0"/>
              </a:rPr>
            </a:br>
            <a:endParaRPr lang="en-US" dirty="0"/>
          </a:p>
        </p:txBody>
      </p:sp>
    </p:spTree>
    <p:extLst>
      <p:ext uri="{BB962C8B-B14F-4D97-AF65-F5344CB8AC3E}">
        <p14:creationId xmlns:p14="http://schemas.microsoft.com/office/powerpoint/2010/main" val="334460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TotalTime>
  <Words>899</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MS PGothic</vt:lpstr>
      <vt:lpstr>Arial</vt:lpstr>
      <vt:lpstr>Calibri</vt:lpstr>
      <vt:lpstr>Garamond</vt:lpstr>
      <vt:lpstr>hurme_no2-webfont</vt:lpstr>
      <vt:lpstr>Symbol</vt:lpstr>
      <vt:lpstr>Organic</vt:lpstr>
      <vt:lpstr>Bellringer </vt:lpstr>
      <vt:lpstr>Lesson 1.6</vt:lpstr>
      <vt:lpstr>Federalism and Types of powers </vt:lpstr>
      <vt:lpstr>Exclusive, Concurrent, and Reserved Powers</vt:lpstr>
      <vt:lpstr>Powers Denied to the National Government</vt:lpstr>
      <vt:lpstr>Powers Denied to the States</vt:lpstr>
      <vt:lpstr>The Nation’s Obligations to the States</vt:lpstr>
      <vt:lpstr>The Supremacy Clause</vt:lpstr>
      <vt:lpstr>Admitting new states to the Union</vt:lpstr>
      <vt:lpstr>Cooperative Federalism</vt:lpstr>
      <vt:lpstr>Types of Federal Grants</vt:lpstr>
      <vt:lpstr>Extradition, Privileges and Immunities, and Full Faith and Credit Clauses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dc:title>
  <dc:creator>Josh Walker</dc:creator>
  <cp:lastModifiedBy>Josh Walker</cp:lastModifiedBy>
  <cp:revision>5</cp:revision>
  <cp:lastPrinted>2016-12-21T22:40:59Z</cp:lastPrinted>
  <dcterms:created xsi:type="dcterms:W3CDTF">2016-12-21T22:10:34Z</dcterms:created>
  <dcterms:modified xsi:type="dcterms:W3CDTF">2016-12-21T22:52:40Z</dcterms:modified>
</cp:coreProperties>
</file>