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</p:sldIdLst>
  <p:sldSz cx="12192000" cy="6858000"/>
  <p:notesSz cx="6858000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9F9DA-3078-4A68-B061-B71DAABB584F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8B22F-212B-4E7F-B466-878D0F5B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51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should we as Americans participate in public affairs? If so, then in what ways should we do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4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4816" y="850356"/>
            <a:ext cx="7124700" cy="923925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American Parties: Parties Today</a:t>
            </a:r>
          </a:p>
        </p:txBody>
      </p:sp>
      <p:sp>
        <p:nvSpPr>
          <p:cNvPr id="398363" name="Rectangle 27"/>
          <p:cNvSpPr>
            <a:spLocks noGrp="1" noChangeArrowheads="1"/>
          </p:cNvSpPr>
          <p:nvPr>
            <p:ph idx="1"/>
          </p:nvPr>
        </p:nvSpPr>
        <p:spPr>
          <a:xfrm>
            <a:off x="1845469" y="1989044"/>
            <a:ext cx="8472488" cy="1116377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buFontTx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The Start of a New Era: The Era of Divided Government</a:t>
            </a:r>
            <a:endParaRPr lang="en-US" altLang="en-US" dirty="0">
              <a:solidFill>
                <a:schemeClr val="tx1"/>
              </a:solidFill>
            </a:endParaRPr>
          </a:p>
          <a:p>
            <a:pPr algn="ctr" eaLnBrk="1" fontAlgn="auto" hangingPunct="1">
              <a:buFontTx/>
              <a:buNone/>
              <a:defRPr/>
            </a:pPr>
            <a:r>
              <a:rPr lang="en-US" altLang="en-US" sz="2200" dirty="0"/>
              <a:t>Since 1968, neither Republicans nor Democrats have dominated the presidency and Congress has often been controlled by the opposing party.</a:t>
            </a:r>
            <a:endParaRPr lang="en-US" altLang="en-US" dirty="0"/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1416185" y="3076940"/>
            <a:ext cx="48307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1968–1976</a:t>
            </a:r>
            <a:r>
              <a:rPr lang="en-US" altLang="en-US" sz="18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Republicans hold the presidency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Congress is controlled by Democrats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6691180" y="3118498"/>
            <a:ext cx="3917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1976–1980</a:t>
            </a:r>
            <a:r>
              <a:rPr lang="en-US" altLang="en-US" sz="18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Democrats hold the presidency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Congress is controlled by Democrats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1416185" y="3992927"/>
            <a:ext cx="48117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1980–1992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Republicans hold the presidency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Senate controlled by Republicans 1980-1986, controlled by Democrats from 1986 to 1994</a:t>
            </a:r>
          </a:p>
        </p:txBody>
      </p:sp>
      <p:sp>
        <p:nvSpPr>
          <p:cNvPr id="398372" name="Text Box 36"/>
          <p:cNvSpPr txBox="1">
            <a:spLocks noChangeArrowheads="1"/>
          </p:cNvSpPr>
          <p:nvPr/>
        </p:nvSpPr>
        <p:spPr bwMode="auto">
          <a:xfrm>
            <a:off x="6691180" y="4089547"/>
            <a:ext cx="3883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1992 – 2000</a:t>
            </a:r>
            <a:r>
              <a:rPr lang="en-US" altLang="en-US" sz="18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Democrats hold the presidency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Congress controlled by Republicans, 1994 to present</a:t>
            </a:r>
          </a:p>
        </p:txBody>
      </p:sp>
      <p:sp>
        <p:nvSpPr>
          <p:cNvPr id="398373" name="Text Box 37"/>
          <p:cNvSpPr txBox="1">
            <a:spLocks noChangeArrowheads="1"/>
          </p:cNvSpPr>
          <p:nvPr/>
        </p:nvSpPr>
        <p:spPr bwMode="auto">
          <a:xfrm>
            <a:off x="4046538" y="5253252"/>
            <a:ext cx="4070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fontAlgn="base" hangingPunct="0">
              <a:spcAft>
                <a:spcPts val="600"/>
              </a:spcAft>
              <a:buClr>
                <a:schemeClr val="tx2"/>
              </a:buClr>
              <a:buFont typeface="Wingdings 2" charset="0"/>
              <a:buChar char=""/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fontAlgn="base" hangingPunct="0">
              <a:spcAft>
                <a:spcPts val="600"/>
              </a:spcAft>
              <a:buClr>
                <a:schemeClr val="tx2"/>
              </a:buClr>
              <a:buFont typeface="Wingdings 2" charset="0"/>
              <a:buChar char=""/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fontAlgn="base" hangingPunct="0">
              <a:spcAft>
                <a:spcPts val="600"/>
              </a:spcAft>
              <a:buClr>
                <a:schemeClr val="tx2"/>
              </a:buClr>
              <a:buFont typeface="Wingdings 2" charset="0"/>
              <a:buChar char=""/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fontAlgn="base" hangingPunct="0">
              <a:spcAft>
                <a:spcPts val="600"/>
              </a:spcAft>
              <a:buClr>
                <a:schemeClr val="tx2"/>
              </a:buClr>
              <a:buFont typeface="Wingdings 2" charset="0"/>
              <a:buChar char=""/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b="1" dirty="0">
                <a:latin typeface="Arial" charset="0"/>
              </a:rPr>
              <a:t>2000</a:t>
            </a:r>
            <a:r>
              <a:rPr lang="en-US" dirty="0"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Arial" charset="0"/>
              </a:rPr>
              <a:t>Republicans hold the presidency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Arial" charset="0"/>
              </a:rPr>
              <a:t>Congress is controlled by Republicans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0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Parties in the United States.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Ideological Parties- </a:t>
            </a:r>
            <a:r>
              <a:rPr lang="en-US" altLang="en-US" dirty="0"/>
              <a:t>parties based on a particular set of beliefs</a:t>
            </a:r>
          </a:p>
          <a:p>
            <a:r>
              <a:rPr lang="en-US" altLang="en-US" b="1" dirty="0"/>
              <a:t>Single Issue Parties- </a:t>
            </a:r>
            <a:r>
              <a:rPr lang="en-US" altLang="en-US" dirty="0"/>
              <a:t>focus on only one particular issue. </a:t>
            </a:r>
          </a:p>
          <a:p>
            <a:r>
              <a:rPr lang="en-US" altLang="en-US" b="1" dirty="0"/>
              <a:t>Economic Protest Parties- </a:t>
            </a:r>
            <a:r>
              <a:rPr lang="en-US" altLang="en-US" dirty="0"/>
              <a:t>rooted in political discontent, voice their disgust with major parties and demand better times. </a:t>
            </a:r>
          </a:p>
          <a:p>
            <a:r>
              <a:rPr lang="en-US" altLang="en-US" dirty="0"/>
              <a:t> </a:t>
            </a:r>
            <a:r>
              <a:rPr lang="en-US" altLang="en-US" b="1" dirty="0"/>
              <a:t>Splinter parties- </a:t>
            </a:r>
            <a:r>
              <a:rPr lang="en-US" altLang="en-US" dirty="0"/>
              <a:t>split away from other major political parties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2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Political Machinery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b="1" dirty="0" smtClean="0"/>
              <a:t>The </a:t>
            </a:r>
            <a:r>
              <a:rPr lang="en-US" altLang="en-US" b="1" dirty="0"/>
              <a:t>National Convention- </a:t>
            </a:r>
            <a:r>
              <a:rPr lang="en-US" altLang="en-US" dirty="0"/>
              <a:t>Meet in the summer of every presidential election year to nominate the parties president and vice presidential candid. </a:t>
            </a:r>
          </a:p>
          <a:p>
            <a:r>
              <a:rPr lang="en-US" altLang="en-US" b="1" dirty="0"/>
              <a:t>The National Committee- </a:t>
            </a:r>
            <a:r>
              <a:rPr lang="en-US" altLang="en-US" dirty="0"/>
              <a:t>handles the parties affairs (mostly planning national convention) </a:t>
            </a:r>
          </a:p>
          <a:p>
            <a:r>
              <a:rPr lang="en-US" altLang="en-US" b="1" dirty="0"/>
              <a:t>National chair person- </a:t>
            </a:r>
            <a:r>
              <a:rPr lang="en-US" altLang="en-US" dirty="0"/>
              <a:t>Leader of the national committee.  </a:t>
            </a:r>
          </a:p>
          <a:p>
            <a:pPr lvl="1"/>
            <a:r>
              <a:rPr lang="en-US" altLang="en-US" dirty="0"/>
              <a:t>Promote party unity </a:t>
            </a:r>
          </a:p>
          <a:p>
            <a:pPr lvl="1"/>
            <a:r>
              <a:rPr lang="en-US" altLang="en-US" dirty="0"/>
              <a:t>Raise money </a:t>
            </a:r>
          </a:p>
          <a:p>
            <a:pPr lvl="1"/>
            <a:r>
              <a:rPr lang="en-US" altLang="en-US" dirty="0"/>
              <a:t>Recruiting new voters </a:t>
            </a:r>
          </a:p>
          <a:p>
            <a:pPr lvl="1"/>
            <a:r>
              <a:rPr lang="en-US" altLang="en-US" dirty="0"/>
              <a:t>Preparing next presidential seasons </a:t>
            </a:r>
          </a:p>
          <a:p>
            <a:r>
              <a:rPr lang="en-US" altLang="en-US" b="1" dirty="0"/>
              <a:t>The Congressional Campaign Committees-</a:t>
            </a:r>
            <a:r>
              <a:rPr lang="en-US" altLang="en-US" dirty="0"/>
              <a:t> work to reelect incumbent and to make sure seats stay within the party.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Chapter 5 </a:t>
            </a:r>
          </a:p>
          <a:p>
            <a:r>
              <a:rPr lang="en-US" dirty="0" smtClean="0"/>
              <a:t>Political Parties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6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(Do not 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what a political party is and how it functions. </a:t>
            </a:r>
          </a:p>
          <a:p>
            <a:r>
              <a:rPr lang="en-US" dirty="0" smtClean="0"/>
              <a:t>Differentiate between one-party, two-party, and multiparty systems. </a:t>
            </a:r>
          </a:p>
          <a:p>
            <a:r>
              <a:rPr lang="en-US" dirty="0" smtClean="0"/>
              <a:t>Explore the origins of Democratic and Republican parties. </a:t>
            </a:r>
          </a:p>
          <a:p>
            <a:r>
              <a:rPr lang="en-US" dirty="0" smtClean="0"/>
              <a:t>Identify the different types of minor parties.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Political Party?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Political Parties-</a:t>
            </a:r>
            <a:r>
              <a:rPr lang="en-US" dirty="0" smtClean="0"/>
              <a:t> A group of people that tries to control the government by getting its candidate elected. </a:t>
            </a:r>
          </a:p>
          <a:p>
            <a:pPr lvl="1"/>
            <a:r>
              <a:rPr lang="en-US" dirty="0"/>
              <a:t>The two major parties in American politics are the Republican and Democratic parties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Conservatives</a:t>
            </a:r>
            <a:r>
              <a:rPr lang="en-US" dirty="0" smtClean="0"/>
              <a:t> (Typically Republican)- A person who believes in less governmental control and more individual responsibility. </a:t>
            </a:r>
          </a:p>
          <a:p>
            <a:r>
              <a:rPr lang="en-US" b="1" dirty="0" smtClean="0"/>
              <a:t>Liberal </a:t>
            </a:r>
            <a:r>
              <a:rPr lang="en-US" dirty="0" smtClean="0"/>
              <a:t>(Typically Democrats)- A person who is less concerned about the amount of governmental control and more open to change. 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169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parties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u="sng" dirty="0"/>
              <a:t>Nominate Candidates</a:t>
            </a:r>
            <a:r>
              <a:rPr lang="en-US" dirty="0"/>
              <a:t>—Recruit, choose, and present candidates for public office.</a:t>
            </a:r>
          </a:p>
          <a:p>
            <a:r>
              <a:rPr lang="en-US" i="1" u="sng" dirty="0"/>
              <a:t>Inform and Activate Supporters</a:t>
            </a:r>
            <a:r>
              <a:rPr lang="en-US" dirty="0"/>
              <a:t>—Campaign, define issues, and criticize other candidates.</a:t>
            </a:r>
          </a:p>
          <a:p>
            <a:r>
              <a:rPr lang="en-US" i="1" u="sng" dirty="0"/>
              <a:t>Act as a Bonding Agent</a:t>
            </a:r>
            <a:r>
              <a:rPr lang="en-US" dirty="0"/>
              <a:t>—Guarantee that their candidate is worthy of the office.</a:t>
            </a:r>
          </a:p>
          <a:p>
            <a:r>
              <a:rPr lang="en-US" i="1" u="sng" dirty="0"/>
              <a:t>Govern</a:t>
            </a:r>
            <a:r>
              <a:rPr lang="en-US" dirty="0"/>
              <a:t>—Members of government act according to their partisanship, or firm allegiance to a party.</a:t>
            </a:r>
          </a:p>
          <a:p>
            <a:r>
              <a:rPr lang="en-US" i="1" u="sng" dirty="0"/>
              <a:t>Act as a Watchdog</a:t>
            </a:r>
            <a:r>
              <a:rPr lang="en-US" dirty="0"/>
              <a:t>—Parties that are out of power keep a close eye on the actions of the party in power for a blunder to use against them in the next election.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1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Two-Party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i="1" u="sng" dirty="0">
                <a:solidFill>
                  <a:schemeClr val="tx1"/>
                </a:solidFill>
              </a:rPr>
              <a:t>The Historical </a:t>
            </a:r>
            <a:r>
              <a:rPr lang="en-US" altLang="en-US" i="1" u="sng" dirty="0" smtClean="0">
                <a:solidFill>
                  <a:schemeClr val="tx1"/>
                </a:solidFill>
              </a:rPr>
              <a:t>Basis- </a:t>
            </a:r>
            <a:r>
              <a:rPr lang="en-US" altLang="en-US" dirty="0">
                <a:solidFill>
                  <a:schemeClr val="tx1"/>
                </a:solidFill>
              </a:rPr>
              <a:t>The nation started out with two-parties: the Federalists and the Anti-Federalists.</a:t>
            </a:r>
          </a:p>
          <a:p>
            <a:pPr>
              <a:lnSpc>
                <a:spcPct val="110000"/>
              </a:lnSpc>
            </a:pPr>
            <a:r>
              <a:rPr lang="en-US" altLang="en-US" i="1" u="sng" dirty="0">
                <a:solidFill>
                  <a:schemeClr val="tx1"/>
                </a:solidFill>
              </a:rPr>
              <a:t>The Force of </a:t>
            </a:r>
            <a:r>
              <a:rPr lang="en-US" altLang="en-US" i="1" u="sng" dirty="0" smtClean="0">
                <a:solidFill>
                  <a:schemeClr val="tx1"/>
                </a:solidFill>
              </a:rPr>
              <a:t>Tradition</a:t>
            </a:r>
            <a:r>
              <a:rPr lang="en-US" altLang="en-US" i="1" u="sng" dirty="0" smtClean="0">
                <a:solidFill>
                  <a:srgbClr val="FF0000"/>
                </a:solidFill>
              </a:rPr>
              <a:t>-</a:t>
            </a:r>
            <a:r>
              <a:rPr lang="en-US" altLang="en-US" i="1" u="sng" dirty="0" smtClean="0"/>
              <a:t> </a:t>
            </a:r>
            <a:r>
              <a:rPr lang="en-US" altLang="en-US" dirty="0"/>
              <a:t>America has a </a:t>
            </a:r>
            <a:r>
              <a:rPr lang="en-US" altLang="en-US" dirty="0">
                <a:solidFill>
                  <a:schemeClr val="tx2"/>
                </a:solidFill>
              </a:rPr>
              <a:t>two-party system </a:t>
            </a:r>
            <a:r>
              <a:rPr lang="en-US" altLang="en-US" dirty="0"/>
              <a:t>because it always </a:t>
            </a:r>
            <a:r>
              <a:rPr lang="en-US" altLang="en-US" i="1" dirty="0"/>
              <a:t>has</a:t>
            </a:r>
            <a:r>
              <a:rPr lang="en-US" altLang="en-US" dirty="0"/>
              <a:t> had one. </a:t>
            </a:r>
            <a:r>
              <a:rPr lang="en-US" altLang="en-US" dirty="0">
                <a:solidFill>
                  <a:schemeClr val="tx2"/>
                </a:solidFill>
              </a:rPr>
              <a:t>Minor parties</a:t>
            </a:r>
            <a:r>
              <a:rPr lang="en-US" altLang="en-US" dirty="0"/>
              <a:t>, lacking wide political support, have never made a successful showing, so people are reluctant to support them</a:t>
            </a:r>
            <a:r>
              <a:rPr lang="en-US" altLang="en-US" dirty="0" smtClean="0"/>
              <a:t>.</a:t>
            </a:r>
          </a:p>
          <a:p>
            <a:pPr>
              <a:lnSpc>
                <a:spcPct val="110000"/>
              </a:lnSpc>
              <a:buFont typeface="Wingdings 2" charset="2"/>
              <a:buChar char=""/>
              <a:defRPr/>
            </a:pPr>
            <a:r>
              <a:rPr lang="en-US" altLang="en-US" dirty="0" smtClean="0"/>
              <a:t>Certain </a:t>
            </a:r>
            <a:r>
              <a:rPr lang="en-US" altLang="en-US" dirty="0"/>
              <a:t>features of government, such as </a:t>
            </a:r>
            <a:r>
              <a:rPr lang="en-US" altLang="en-US" dirty="0">
                <a:solidFill>
                  <a:schemeClr val="tx2"/>
                </a:solidFill>
              </a:rPr>
              <a:t>single-member districts</a:t>
            </a:r>
            <a:r>
              <a:rPr lang="en-US" altLang="en-US" dirty="0"/>
              <a:t>, are designed to favor two major parties.  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b="1" dirty="0"/>
              <a:t>Single member district- </a:t>
            </a:r>
            <a:r>
              <a:rPr lang="en-US" altLang="en-US" dirty="0"/>
              <a:t>only one candidate is elected to each office.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b="1" dirty="0"/>
              <a:t>Plurality</a:t>
            </a:r>
            <a:r>
              <a:rPr lang="en-US" altLang="en-US" dirty="0"/>
              <a:t>- largest number of votes cast for an office </a:t>
            </a:r>
          </a:p>
          <a:p>
            <a:pPr>
              <a:lnSpc>
                <a:spcPct val="110000"/>
              </a:lnSpc>
            </a:pPr>
            <a:endParaRPr lang="en-US" altLang="en-US" dirty="0" smtClean="0"/>
          </a:p>
          <a:p>
            <a:pPr>
              <a:lnSpc>
                <a:spcPct val="110000"/>
              </a:lnSpc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1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Multiparty &amp; One-party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2459865"/>
            <a:ext cx="10637950" cy="3760631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sz="4400" b="1" dirty="0"/>
              <a:t>Multiparty- </a:t>
            </a:r>
            <a:r>
              <a:rPr lang="en-US" altLang="en-US" sz="4400" dirty="0"/>
              <a:t>a system in which several major and many lesser parties exist, seriously compete for and win public office. </a:t>
            </a:r>
            <a:endParaRPr lang="en-US" altLang="en-US" sz="4400" dirty="0" smtClean="0"/>
          </a:p>
          <a:p>
            <a:pPr algn="ctr">
              <a:buNone/>
            </a:pPr>
            <a:r>
              <a:rPr lang="en-US" altLang="en-US" sz="2900" b="1" dirty="0">
                <a:solidFill>
                  <a:schemeClr val="tx1"/>
                </a:solidFill>
              </a:rPr>
              <a:t>Advantages</a:t>
            </a:r>
          </a:p>
          <a:p>
            <a:r>
              <a:rPr lang="en-US" altLang="en-US" sz="2900" dirty="0">
                <a:solidFill>
                  <a:schemeClr val="tx1"/>
                </a:solidFill>
              </a:rPr>
              <a:t>Provides broader representation of the people.</a:t>
            </a:r>
          </a:p>
          <a:p>
            <a:r>
              <a:rPr lang="en-US" altLang="en-US" sz="2900" dirty="0">
                <a:solidFill>
                  <a:schemeClr val="tx1"/>
                </a:solidFill>
              </a:rPr>
              <a:t>More responsive to the will of the people.</a:t>
            </a:r>
          </a:p>
          <a:p>
            <a:r>
              <a:rPr lang="en-US" altLang="en-US" sz="2900" dirty="0">
                <a:solidFill>
                  <a:schemeClr val="tx1"/>
                </a:solidFill>
              </a:rPr>
              <a:t>Give voters more choices at the polls.</a:t>
            </a:r>
          </a:p>
          <a:p>
            <a:pPr algn="ctr">
              <a:buNone/>
            </a:pPr>
            <a:r>
              <a:rPr lang="en-US" altLang="en-US" sz="2900" b="1" dirty="0" smtClean="0">
                <a:solidFill>
                  <a:schemeClr val="tx1"/>
                </a:solidFill>
              </a:rPr>
              <a:t>Disadvantages </a:t>
            </a:r>
          </a:p>
          <a:p>
            <a:r>
              <a:rPr lang="en-US" altLang="en-US" sz="2900" dirty="0" smtClean="0">
                <a:solidFill>
                  <a:schemeClr val="tx1"/>
                </a:solidFill>
              </a:rPr>
              <a:t>Cause </a:t>
            </a:r>
            <a:r>
              <a:rPr lang="en-US" altLang="en-US" sz="2900" dirty="0">
                <a:solidFill>
                  <a:schemeClr val="tx1"/>
                </a:solidFill>
              </a:rPr>
              <a:t>parties to form coalitions, which can dissolve easily.</a:t>
            </a:r>
          </a:p>
          <a:p>
            <a:r>
              <a:rPr lang="en-US" altLang="en-US" sz="2900" dirty="0">
                <a:solidFill>
                  <a:schemeClr val="tx1"/>
                </a:solidFill>
              </a:rPr>
              <a:t>Failure of coalitions can cause instability in government.</a:t>
            </a:r>
          </a:p>
          <a:p>
            <a:endParaRPr lang="en-US" altLang="en-US" dirty="0" smtClean="0"/>
          </a:p>
          <a:p>
            <a:r>
              <a:rPr lang="en-US" altLang="en-US" sz="4400" b="1" dirty="0" smtClean="0"/>
              <a:t>One-party system- </a:t>
            </a:r>
            <a:r>
              <a:rPr lang="en-US" altLang="en-US" sz="4400" dirty="0" smtClean="0"/>
              <a:t>a political system in which only one party exists. </a:t>
            </a:r>
            <a:endParaRPr lang="en-US" alt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9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Nations First Political Parties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  <a:defRPr/>
            </a:pPr>
            <a:r>
              <a:rPr lang="en-US" altLang="en-US" sz="3200" b="1" dirty="0">
                <a:solidFill>
                  <a:schemeClr val="tx1"/>
                </a:solidFill>
              </a:rPr>
              <a:t>Federalists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buFont typeface="Wingdings 2" charset="2"/>
              <a:buChar char=""/>
              <a:defRPr/>
            </a:pPr>
            <a:r>
              <a:rPr lang="en-US" altLang="en-US" dirty="0">
                <a:solidFill>
                  <a:schemeClr val="tx1"/>
                </a:solidFill>
              </a:rPr>
              <a:t>Led by Alexander Hamilton</a:t>
            </a:r>
          </a:p>
          <a:p>
            <a:pPr>
              <a:buFont typeface="Wingdings 2" charset="2"/>
              <a:buChar char=""/>
              <a:defRPr/>
            </a:pPr>
            <a:r>
              <a:rPr lang="en-US" altLang="en-US" dirty="0">
                <a:solidFill>
                  <a:schemeClr val="tx1"/>
                </a:solidFill>
              </a:rPr>
              <a:t>Represented wealthy and upper-class interests</a:t>
            </a:r>
          </a:p>
          <a:p>
            <a:pPr>
              <a:buFont typeface="Wingdings 2" charset="2"/>
              <a:buChar char=""/>
              <a:defRPr/>
            </a:pPr>
            <a:r>
              <a:rPr lang="en-US" altLang="en-US" dirty="0">
                <a:solidFill>
                  <a:schemeClr val="tx1"/>
                </a:solidFill>
              </a:rPr>
              <a:t>Favored  strong executive leadership and liberal interpretation of the Constitution</a:t>
            </a:r>
          </a:p>
          <a:p>
            <a:pPr algn="ctr">
              <a:lnSpc>
                <a:spcPct val="90000"/>
              </a:lnSpc>
              <a:buNone/>
            </a:pPr>
            <a:endParaRPr lang="en-US" alt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altLang="en-US" sz="3900" b="1" dirty="0">
                <a:solidFill>
                  <a:schemeClr val="tx1"/>
                </a:solidFill>
              </a:rPr>
              <a:t>Anti-Federalists</a:t>
            </a:r>
            <a:endParaRPr lang="en-US" altLang="en-US" sz="39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Led by Thomas Jefferson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Represented the “common man”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Favored Congress as the strongest arm of government and a strict interpretation of the Constitution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1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major eras of American Politics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0" y="2485623"/>
            <a:ext cx="10509161" cy="373487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en-US" sz="3100" dirty="0">
                <a:solidFill>
                  <a:schemeClr val="tx1"/>
                </a:solidFill>
              </a:rPr>
              <a:t>The Era of the Democrats, 1800—1860</a:t>
            </a:r>
          </a:p>
          <a:p>
            <a:pPr lvl="1">
              <a:buFontTx/>
              <a:buChar char="–"/>
            </a:pPr>
            <a:r>
              <a:rPr lang="en-US" altLang="en-US" sz="3100" dirty="0">
                <a:solidFill>
                  <a:schemeClr val="tx1"/>
                </a:solidFill>
              </a:rPr>
              <a:t>Democrats dominate all but two presidential elections.</a:t>
            </a:r>
          </a:p>
          <a:p>
            <a:pPr lvl="1">
              <a:buFontTx/>
              <a:buChar char="–"/>
            </a:pPr>
            <a:r>
              <a:rPr lang="en-US" altLang="en-US" sz="3100" dirty="0">
                <a:solidFill>
                  <a:schemeClr val="tx1"/>
                </a:solidFill>
              </a:rPr>
              <a:t>The Whig Party emerges in 1834, but declines by the 1850s, electing only two Presidents.</a:t>
            </a:r>
          </a:p>
          <a:p>
            <a:pPr lvl="1">
              <a:buFontTx/>
              <a:buChar char="–"/>
            </a:pPr>
            <a:r>
              <a:rPr lang="en-US" altLang="en-US" sz="3100" dirty="0">
                <a:solidFill>
                  <a:schemeClr val="tx1"/>
                </a:solidFill>
              </a:rPr>
              <a:t>The Republican Party is founded in 1854.</a:t>
            </a:r>
          </a:p>
          <a:p>
            <a:pPr>
              <a:buNone/>
            </a:pPr>
            <a:r>
              <a:rPr lang="en-US" altLang="en-US" sz="3100" dirty="0">
                <a:solidFill>
                  <a:schemeClr val="tx1"/>
                </a:solidFill>
              </a:rPr>
              <a:t>The Era of the Republicans, 1860—1932</a:t>
            </a:r>
          </a:p>
          <a:p>
            <a:pPr lvl="1">
              <a:buFontTx/>
              <a:buChar char="–"/>
            </a:pPr>
            <a:r>
              <a:rPr lang="en-US" altLang="en-US" sz="3100" dirty="0">
                <a:solidFill>
                  <a:schemeClr val="tx1"/>
                </a:solidFill>
              </a:rPr>
              <a:t>Republicans dominate all but four presidential elections.</a:t>
            </a:r>
          </a:p>
          <a:p>
            <a:pPr lvl="1">
              <a:buFontTx/>
              <a:buChar char="–"/>
            </a:pPr>
            <a:r>
              <a:rPr lang="en-US" altLang="en-US" sz="3100" dirty="0">
                <a:solidFill>
                  <a:schemeClr val="tx1"/>
                </a:solidFill>
              </a:rPr>
              <a:t>The Civil War disables the Democratic Party for the remainder of the 1800s.</a:t>
            </a:r>
          </a:p>
          <a:p>
            <a:pPr>
              <a:buNone/>
            </a:pPr>
            <a:r>
              <a:rPr lang="en-US" altLang="en-US" sz="3100" dirty="0">
                <a:solidFill>
                  <a:schemeClr val="tx1"/>
                </a:solidFill>
              </a:rPr>
              <a:t>The Return of the Democrats, 1932—1968</a:t>
            </a:r>
          </a:p>
          <a:p>
            <a:pPr lvl="1">
              <a:buFontTx/>
              <a:buChar char="–"/>
            </a:pPr>
            <a:r>
              <a:rPr lang="en-US" altLang="en-US" sz="3100" dirty="0">
                <a:solidFill>
                  <a:schemeClr val="tx1"/>
                </a:solidFill>
              </a:rPr>
              <a:t>Democrats dominate all but two presidential elections.</a:t>
            </a:r>
          </a:p>
          <a:p>
            <a:pPr lvl="1">
              <a:buFontTx/>
              <a:buChar char="–"/>
            </a:pPr>
            <a:r>
              <a:rPr lang="en-US" altLang="en-US" sz="3100" dirty="0">
                <a:solidFill>
                  <a:schemeClr val="tx1"/>
                </a:solidFill>
              </a:rPr>
              <a:t>Democrat Franklin D. Roosevelt is elected President four times.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76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817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Garamond</vt:lpstr>
      <vt:lpstr>Times New Roman</vt:lpstr>
      <vt:lpstr>Wingdings 2</vt:lpstr>
      <vt:lpstr>Organic</vt:lpstr>
      <vt:lpstr>Bellringer </vt:lpstr>
      <vt:lpstr>Lesson 2.1</vt:lpstr>
      <vt:lpstr>Objectives (Do not copy)</vt:lpstr>
      <vt:lpstr>What is a Political Party? </vt:lpstr>
      <vt:lpstr>What do parties do? </vt:lpstr>
      <vt:lpstr>Why a Two-Party system?</vt:lpstr>
      <vt:lpstr>Multiparty &amp; One-party systems </vt:lpstr>
      <vt:lpstr>The Nations First Political Parties </vt:lpstr>
      <vt:lpstr>Three major eras of American Politics </vt:lpstr>
      <vt:lpstr>American Parties: Parties Today</vt:lpstr>
      <vt:lpstr>Minor Parties in the United States. </vt:lpstr>
      <vt:lpstr>National Political Machinery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Bellringer</dc:title>
  <dc:creator>Josh Walker</dc:creator>
  <cp:lastModifiedBy>Josh Walker</cp:lastModifiedBy>
  <cp:revision>4</cp:revision>
  <cp:lastPrinted>2016-12-22T06:05:26Z</cp:lastPrinted>
  <dcterms:created xsi:type="dcterms:W3CDTF">2016-12-22T05:32:46Z</dcterms:created>
  <dcterms:modified xsi:type="dcterms:W3CDTF">2016-12-22T06:06:02Z</dcterms:modified>
</cp:coreProperties>
</file>