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handoutMasterIdLst>
    <p:handoutMasterId r:id="rId12"/>
  </p:handoutMasterIdLst>
  <p:sldIdLst>
    <p:sldId id="257" r:id="rId2"/>
    <p:sldId id="256" r:id="rId3"/>
    <p:sldId id="258" r:id="rId4"/>
    <p:sldId id="259" r:id="rId5"/>
    <p:sldId id="260" r:id="rId6"/>
    <p:sldId id="261" r:id="rId7"/>
    <p:sldId id="268" r:id="rId8"/>
    <p:sldId id="263" r:id="rId9"/>
    <p:sldId id="264" r:id="rId10"/>
    <p:sldId id="265" r:id="rId11"/>
  </p:sldIdLst>
  <p:sldSz cx="12192000" cy="6858000"/>
  <p:notesSz cx="6858000" cy="9239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B9B41-D911-4CE9-9954-4FE3BA3D8A7A}" type="datetimeFigureOut">
              <a:rPr lang="en-US" smtClean="0"/>
              <a:t>12/22/2016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FA86B-7194-4CB0-9E37-75E1072DFB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80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four types of minor parties?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271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Qualifications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spcBef>
                <a:spcPct val="60000"/>
              </a:spcBef>
              <a:buClr>
                <a:schemeClr val="tx1"/>
              </a:buClr>
              <a:buSzPct val="150000"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states except North Dakota require citizens to register to vote.</a:t>
            </a:r>
            <a:r>
              <a:rPr lang="en-US" alt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Registration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procedure of voter identification intended to prevent fraudulent voting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60000"/>
              </a:spcBef>
              <a:buClr>
                <a:schemeClr val="tx1"/>
              </a:buClr>
              <a:buSzPct val="150000"/>
            </a:pP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Literacy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person</a:t>
            </a:r>
            <a:r>
              <a:rPr lang="ja-JP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ability to read or write—is no longer required in any State to </a:t>
            </a:r>
            <a:r>
              <a:rPr lang="en-US" altLang="en-US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vote</a:t>
            </a:r>
            <a:endParaRPr lang="en-US" altLang="en-US" b="1" dirty="0">
              <a:solidFill>
                <a:schemeClr val="tx2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339725" indent="-339725">
              <a:spcBef>
                <a:spcPct val="60000"/>
              </a:spcBef>
              <a:buClr>
                <a:schemeClr val="tx1"/>
              </a:buClr>
              <a:buSzPct val="150000"/>
              <a:defRPr/>
            </a:pPr>
            <a:r>
              <a:rPr lang="en-US" altLang="en-US" b="1" dirty="0">
                <a:solidFill>
                  <a:schemeClr val="tx2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Poll taxes</a:t>
            </a:r>
            <a:r>
              <a:rPr lang="en-US" altLang="en-US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,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or a special tax payment required to vote, were prevalent in the South. Poll taxes are now forbidden by the 24th Amendment.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37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2.2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Refer to Chapter 6</a:t>
            </a:r>
          </a:p>
          <a:p>
            <a:r>
              <a:rPr lang="en-US" dirty="0" smtClean="0"/>
              <a:t>Voter Behavior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885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(Do not Copy)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Examine the history of voting rights. </a:t>
            </a:r>
          </a:p>
          <a:p>
            <a:r>
              <a:rPr lang="en-US" dirty="0" smtClean="0"/>
              <a:t>Explain the restrictions placed on the states as they set voter qualifications. </a:t>
            </a:r>
          </a:p>
          <a:p>
            <a:r>
              <a:rPr lang="en-US" dirty="0" smtClean="0"/>
              <a:t>List the universal voting rights. </a:t>
            </a:r>
          </a:p>
          <a:p>
            <a:r>
              <a:rPr lang="en-US" dirty="0" smtClean="0"/>
              <a:t>Explain how voting qualifications have changed over time.</a:t>
            </a:r>
          </a:p>
          <a:p>
            <a:r>
              <a:rPr lang="en-US" dirty="0" smtClean="0"/>
              <a:t>Describe the civil rights legislation. </a:t>
            </a:r>
          </a:p>
          <a:p>
            <a:r>
              <a:rPr lang="en-US" dirty="0" smtClean="0"/>
              <a:t>Explain the various reasons behind nonvoting.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03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History of </a:t>
            </a:r>
            <a:r>
              <a:rPr lang="en-US" dirty="0"/>
              <a:t>V</a:t>
            </a:r>
            <a:r>
              <a:rPr lang="en-US" dirty="0" smtClean="0"/>
              <a:t>oting Rights.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dirty="0"/>
              <a:t>The Framers of the Constitution purposely left the power to set suffrage qualifications to each State.</a:t>
            </a:r>
          </a:p>
          <a:p>
            <a:pPr>
              <a:defRPr/>
            </a:pPr>
            <a:r>
              <a:rPr lang="en-US" altLang="en-US" b="1" dirty="0">
                <a:solidFill>
                  <a:schemeClr val="tx2"/>
                </a:solidFill>
              </a:rPr>
              <a:t>Suffrage</a:t>
            </a:r>
            <a:r>
              <a:rPr lang="en-US" altLang="en-US" dirty="0"/>
              <a:t> means the right to vote.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endParaRPr lang="en-US" altLang="en-US" dirty="0" smtClean="0">
              <a:solidFill>
                <a:schemeClr val="tx2"/>
              </a:solidFill>
            </a:endParaRPr>
          </a:p>
          <a:p>
            <a:pPr>
              <a:defRPr/>
            </a:pPr>
            <a:r>
              <a:rPr lang="en-US" altLang="en-US" b="1" dirty="0" smtClean="0">
                <a:solidFill>
                  <a:schemeClr val="tx2"/>
                </a:solidFill>
              </a:rPr>
              <a:t>Franchise</a:t>
            </a:r>
            <a:r>
              <a:rPr lang="en-US" altLang="en-US" dirty="0" smtClean="0"/>
              <a:t> </a:t>
            </a:r>
            <a:r>
              <a:rPr lang="en-US" altLang="en-US" dirty="0"/>
              <a:t>is another term with the same meaning.</a:t>
            </a:r>
          </a:p>
          <a:p>
            <a:pPr>
              <a:defRPr/>
            </a:pPr>
            <a:r>
              <a:rPr lang="en-US" altLang="en-US" dirty="0"/>
              <a:t>The </a:t>
            </a:r>
            <a:r>
              <a:rPr lang="en-US" altLang="en-US" b="1" dirty="0">
                <a:solidFill>
                  <a:schemeClr val="tx2"/>
                </a:solidFill>
              </a:rPr>
              <a:t>electorate</a:t>
            </a:r>
            <a:r>
              <a:rPr lang="en-US" altLang="en-US" dirty="0">
                <a:solidFill>
                  <a:schemeClr val="tx2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</a:rPr>
              <a:t>is all of the people entitled to vote in a given election. </a:t>
            </a:r>
          </a:p>
          <a:p>
            <a:pPr>
              <a:defRPr/>
            </a:pPr>
            <a:r>
              <a:rPr lang="en-US" altLang="en-US" dirty="0">
                <a:solidFill>
                  <a:schemeClr val="tx1"/>
                </a:solidFill>
              </a:rPr>
              <a:t>Initially, the right to vote in America was limited to white male property owners.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574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262130"/>
            <a:ext cx="9601196" cy="1159098"/>
          </a:xfrm>
        </p:spPr>
        <p:txBody>
          <a:bodyPr>
            <a:normAutofit fontScale="90000"/>
          </a:bodyPr>
          <a:lstStyle/>
          <a:p>
            <a:r>
              <a:rPr lang="en-US" altLang="en-US" sz="40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The Constitution sets five limits on the power that States have to set voter qualifications: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/>
            </a:r>
            <a:br>
              <a:rPr lang="en-US" altLang="en-US" sz="3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endParaRPr lang="en-US" dirty="0"/>
          </a:p>
        </p:txBody>
      </p:sp>
      <p:graphicFrame>
        <p:nvGraphicFramePr>
          <p:cNvPr id="4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707751"/>
              </p:ext>
            </p:extLst>
          </p:nvPr>
        </p:nvGraphicFramePr>
        <p:xfrm>
          <a:off x="811369" y="2556932"/>
          <a:ext cx="10625070" cy="375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3" imgW="8766048" imgH="4457700" progId="Word.Document.8">
                  <p:embed/>
                </p:oleObj>
              </mc:Choice>
              <mc:Fallback>
                <p:oleObj name="Document" r:id="rId3" imgW="8766048" imgH="44577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369" y="2556932"/>
                        <a:ext cx="10625070" cy="375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28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Universal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Citizenship</a:t>
            </a:r>
            <a:endParaRPr lang="en-US" alt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tx1"/>
                </a:solidFill>
              </a:rPr>
              <a:t>Most States require United States citizenship in order to vote.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Residence</a:t>
            </a:r>
            <a:endParaRPr lang="en-US" alt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tx1"/>
                </a:solidFill>
              </a:rPr>
              <a:t>One must be a legal resident of a State to vote in elections. Most States require residency for minimum amounts of time in order to vote in the State.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altLang="en-US" b="1" dirty="0">
                <a:solidFill>
                  <a:schemeClr val="tx1"/>
                </a:solidFill>
              </a:rPr>
              <a:t>Age</a:t>
            </a:r>
            <a:endParaRPr lang="en-US" alt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defRPr/>
            </a:pPr>
            <a:r>
              <a:rPr lang="en-US" altLang="en-US" dirty="0">
                <a:solidFill>
                  <a:schemeClr val="tx1"/>
                </a:solidFill>
              </a:rPr>
              <a:t>The 26th Amendment requires that no State set a minimum voting age above 18.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638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smtClean="0"/>
              <a:t>Early Civil Rights Legislation</a:t>
            </a:r>
          </a:p>
        </p:txBody>
      </p:sp>
      <p:sp>
        <p:nvSpPr>
          <p:cNvPr id="397337" name="Rectangle 25"/>
          <p:cNvSpPr>
            <a:spLocks noGrp="1" noChangeArrowheads="1"/>
          </p:cNvSpPr>
          <p:nvPr>
            <p:ph type="body" idx="1"/>
          </p:nvPr>
        </p:nvSpPr>
        <p:spPr>
          <a:xfrm>
            <a:off x="767891" y="2815431"/>
            <a:ext cx="2478546" cy="1088230"/>
          </a:xfrm>
        </p:spPr>
        <p:txBody>
          <a:bodyPr>
            <a:normAutofit/>
          </a:bodyPr>
          <a:lstStyle/>
          <a:p>
            <a:pPr>
              <a:buFontTx/>
              <a:buNone/>
              <a:defRPr/>
            </a:pPr>
            <a:r>
              <a:rPr lang="en-US" altLang="en-US" sz="2800" dirty="0">
                <a:solidFill>
                  <a:srgbClr val="FF0000"/>
                </a:solidFill>
              </a:rPr>
              <a:t>Civil </a:t>
            </a:r>
            <a:r>
              <a:rPr lang="en-US" altLang="en-US" sz="2800" dirty="0" smtClean="0">
                <a:solidFill>
                  <a:srgbClr val="FF0000"/>
                </a:solidFill>
              </a:rPr>
              <a:t>Rights Act </a:t>
            </a:r>
            <a:r>
              <a:rPr lang="en-US" altLang="en-US" sz="2800" dirty="0">
                <a:solidFill>
                  <a:srgbClr val="FF0000"/>
                </a:solidFill>
              </a:rPr>
              <a:t>of 1957</a:t>
            </a:r>
            <a:endParaRPr lang="en-US" altLang="en-US" dirty="0" smtClean="0">
              <a:ea typeface="+mn-ea"/>
              <a:cs typeface="+mn-cs"/>
            </a:endParaRPr>
          </a:p>
        </p:txBody>
      </p:sp>
      <p:sp>
        <p:nvSpPr>
          <p:cNvPr id="397340" name="Text Box 28"/>
          <p:cNvSpPr txBox="1">
            <a:spLocks noChangeArrowheads="1"/>
          </p:cNvSpPr>
          <p:nvPr/>
        </p:nvSpPr>
        <p:spPr bwMode="auto">
          <a:xfrm>
            <a:off x="692161" y="4644156"/>
            <a:ext cx="22113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  <a:defRPr/>
            </a:pPr>
            <a:r>
              <a:rPr lang="en-US" altLang="en-US" sz="2800" dirty="0">
                <a:solidFill>
                  <a:srgbClr val="3333CC"/>
                </a:solidFill>
                <a:latin typeface="Arial" charset="0"/>
                <a:ea typeface="ＭＳ Ｐゴシック" charset="0"/>
              </a:rPr>
              <a:t>Civil Rights Act of 1960</a:t>
            </a:r>
            <a:endParaRPr lang="en-US" alt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397344" name="Line 32"/>
          <p:cNvSpPr>
            <a:spLocks noChangeShapeType="1"/>
          </p:cNvSpPr>
          <p:nvPr/>
        </p:nvSpPr>
        <p:spPr bwMode="auto">
          <a:xfrm flipV="1">
            <a:off x="2677319" y="5121210"/>
            <a:ext cx="1138237" cy="1587"/>
          </a:xfrm>
          <a:prstGeom prst="line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</a:endParaRPr>
          </a:p>
        </p:txBody>
      </p:sp>
      <p:grpSp>
        <p:nvGrpSpPr>
          <p:cNvPr id="397349" name="Group 37"/>
          <p:cNvGrpSpPr>
            <a:grpSpLocks/>
          </p:cNvGrpSpPr>
          <p:nvPr/>
        </p:nvGrpSpPr>
        <p:grpSpPr bwMode="auto">
          <a:xfrm>
            <a:off x="3430015" y="3052729"/>
            <a:ext cx="1163638" cy="973138"/>
            <a:chOff x="1068" y="1052"/>
            <a:chExt cx="733" cy="613"/>
          </a:xfrm>
        </p:grpSpPr>
        <p:sp>
          <p:nvSpPr>
            <p:cNvPr id="397342" name="Line 30"/>
            <p:cNvSpPr>
              <a:spLocks noChangeShapeType="1"/>
            </p:cNvSpPr>
            <p:nvPr/>
          </p:nvSpPr>
          <p:spPr bwMode="auto">
            <a:xfrm flipV="1">
              <a:off x="1085" y="1052"/>
              <a:ext cx="716" cy="31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  <p:sp>
          <p:nvSpPr>
            <p:cNvPr id="397345" name="Line 33"/>
            <p:cNvSpPr>
              <a:spLocks noChangeShapeType="1"/>
            </p:cNvSpPr>
            <p:nvPr/>
          </p:nvSpPr>
          <p:spPr bwMode="auto">
            <a:xfrm>
              <a:off x="1068" y="1376"/>
              <a:ext cx="733" cy="28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ea typeface="ＭＳ Ｐゴシック" charset="0"/>
              </a:endParaRPr>
            </a:p>
          </p:txBody>
        </p:sp>
      </p:grpSp>
      <p:sp>
        <p:nvSpPr>
          <p:cNvPr id="397346" name="Rectangle 34"/>
          <p:cNvSpPr>
            <a:spLocks noChangeArrowheads="1"/>
          </p:cNvSpPr>
          <p:nvPr/>
        </p:nvSpPr>
        <p:spPr bwMode="auto">
          <a:xfrm>
            <a:off x="4887466" y="2410528"/>
            <a:ext cx="58039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39725" indent="-339725">
              <a:buClr>
                <a:schemeClr val="tx1"/>
              </a:buClr>
              <a:buSzPct val="150000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Created the United States Civil Rights Commission</a:t>
            </a:r>
          </a:p>
          <a:p>
            <a:pPr marL="339725" indent="-339725">
              <a:buClr>
                <a:schemeClr val="tx1"/>
              </a:buClr>
              <a:buSzPct val="150000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Investigated and reported voter discrimination</a:t>
            </a:r>
            <a:endParaRPr lang="en-US" altLang="en-US" sz="1600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397347" name="Rectangle 35"/>
          <p:cNvSpPr>
            <a:spLocks noChangeArrowheads="1"/>
          </p:cNvSpPr>
          <p:nvPr/>
        </p:nvSpPr>
        <p:spPr bwMode="auto">
          <a:xfrm>
            <a:off x="4832348" y="3744044"/>
            <a:ext cx="6064250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>
              <a:buClr>
                <a:schemeClr val="tx1"/>
              </a:buClr>
              <a:buSzPct val="150000"/>
            </a:pPr>
            <a:r>
              <a:rPr kumimoji="0" lang="en-US" altLang="en-US" sz="2000" dirty="0">
                <a:solidFill>
                  <a:srgbClr val="000000"/>
                </a:solidFill>
              </a:rPr>
              <a:t>Gave the Attorney General the power to require federal courts to issue orders to prevent any interference with a person</a:t>
            </a:r>
            <a:r>
              <a:rPr kumimoji="0" lang="ja-JP" altLang="en-US" sz="2000" dirty="0">
                <a:solidFill>
                  <a:srgbClr val="000000"/>
                </a:solidFill>
              </a:rPr>
              <a:t>’</a:t>
            </a:r>
            <a:r>
              <a:rPr kumimoji="0" lang="en-US" altLang="en-US" sz="2000" dirty="0">
                <a:solidFill>
                  <a:srgbClr val="000000"/>
                </a:solidFill>
              </a:rPr>
              <a:t>s right to vote</a:t>
            </a:r>
            <a:endParaRPr kumimoji="0" lang="en-US" altLang="en-US" sz="1600" dirty="0">
              <a:solidFill>
                <a:srgbClr val="000000"/>
              </a:solidFill>
            </a:endParaRPr>
          </a:p>
        </p:txBody>
      </p:sp>
      <p:sp>
        <p:nvSpPr>
          <p:cNvPr id="397348" name="Rectangle 36"/>
          <p:cNvSpPr>
            <a:spLocks noChangeArrowheads="1"/>
          </p:cNvSpPr>
          <p:nvPr/>
        </p:nvSpPr>
        <p:spPr bwMode="auto">
          <a:xfrm>
            <a:off x="3815556" y="4792037"/>
            <a:ext cx="7698157" cy="900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marL="339725" indent="-339725">
              <a:buClr>
                <a:schemeClr val="tx1"/>
              </a:buClr>
              <a:buSzPct val="150000"/>
              <a:defRPr/>
            </a:pPr>
            <a:r>
              <a:rPr lang="en-US" altLang="en-US" sz="20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Created federal voting referees who helped correct conditions to prevent voter discrimination</a:t>
            </a:r>
          </a:p>
        </p:txBody>
      </p:sp>
    </p:spTree>
    <p:extLst>
      <p:ext uri="{BB962C8B-B14F-4D97-AF65-F5344CB8AC3E}">
        <p14:creationId xmlns:p14="http://schemas.microsoft.com/office/powerpoint/2010/main" val="38224225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7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9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973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7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9" dur="500"/>
                                        <p:tgtEl>
                                          <p:spTgt spid="397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397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97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397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9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7314" grpId="0" autoUpdateAnimBg="0"/>
      <p:bldP spid="397340" grpId="0" autoUpdateAnimBg="0"/>
      <p:bldP spid="397346" grpId="0" build="p" bldLvl="2" autoUpdateAnimBg="0"/>
      <p:bldP spid="397347" grpId="0" autoUpdateAnimBg="0"/>
      <p:bldP spid="397348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do people not vote?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Some people cannot vote for various reasons, such as physical or mental illness, unexpected travel, and resident alien citizenship status.</a:t>
            </a:r>
          </a:p>
          <a:p>
            <a:pPr>
              <a:defRPr/>
            </a:pPr>
            <a:r>
              <a:rPr lang="en-US" altLang="en-US" sz="2800" dirty="0">
                <a:solidFill>
                  <a:schemeClr val="tx1"/>
                </a:solidFill>
              </a:rPr>
              <a:t>However, most nonvoters do not vote because</a:t>
            </a:r>
            <a:endParaRPr lang="en-US" altLang="en-US" dirty="0">
              <a:solidFill>
                <a:schemeClr val="tx1"/>
              </a:solidFill>
            </a:endParaRPr>
          </a:p>
          <a:p>
            <a:pPr lvl="1"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voting is in some way inconvenient,</a:t>
            </a:r>
          </a:p>
          <a:p>
            <a:pPr lvl="1"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they do not believe that their vote will make a difference, or</a:t>
            </a:r>
          </a:p>
          <a:p>
            <a:pPr lvl="1">
              <a:defRPr/>
            </a:pPr>
            <a:r>
              <a:rPr lang="en-US" altLang="en-US" sz="2400" dirty="0">
                <a:solidFill>
                  <a:schemeClr val="tx1"/>
                </a:solidFill>
              </a:rPr>
              <a:t>they distrust politics and political candidates.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156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1210614"/>
            <a:ext cx="9601196" cy="1075385"/>
          </a:xfrm>
        </p:spPr>
        <p:txBody>
          <a:bodyPr>
            <a:normAutofit fontScale="90000"/>
          </a:bodyPr>
          <a:lstStyle/>
          <a:p>
            <a:r>
              <a:rPr lang="en-US" altLang="en-US" u="sng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The expansion of the electorate to its present size happened in five fairly distinct stages:</a:t>
            </a:r>
            <a:r>
              <a:rPr lang="en-US" altLang="en-US" sz="3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/>
            </a:r>
            <a:br>
              <a:rPr lang="en-US" altLang="en-US" sz="3200" dirty="0">
                <a:solidFill>
                  <a:srgbClr val="000000"/>
                </a:solidFill>
                <a:latin typeface="Arial" charset="0"/>
                <a:ea typeface="ＭＳ Ｐゴシック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490" y="2556932"/>
            <a:ext cx="10612192" cy="3689322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During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early 1800s, religious, property, and tax payment qualifications were gradually eliminated. 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 The 15th Amendment (1870) was intended to end race-based voting requirements.</a:t>
            </a:r>
          </a:p>
          <a:p>
            <a:pPr>
              <a:spcBef>
                <a:spcPct val="50000"/>
              </a:spcBef>
              <a:buFontTx/>
              <a:buNone/>
              <a:defRPr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 In 1920, the 19th Amendment prohibited the denial of the right to vote because of sex.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4.The </a:t>
            </a: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1960s: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6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The Voting Rights Act of 1965 guaranteed the right to vote for minorities. 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6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The 23rd Amendment (1961) granted citizens of the District of Columbia the right to vote for presidential electors.</a:t>
            </a:r>
          </a:p>
          <a:p>
            <a:pPr>
              <a:spcBef>
                <a:spcPct val="50000"/>
              </a:spcBef>
              <a:defRPr/>
            </a:pPr>
            <a:r>
              <a:rPr lang="en-US" altLang="en-US" sz="260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The 24th Amendment (1964) eliminated the poll tax</a:t>
            </a:r>
            <a:r>
              <a:rPr lang="en-US" altLang="en-US" sz="2600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spcBef>
                <a:spcPct val="50000"/>
              </a:spcBef>
              <a:buNone/>
              <a:defRPr/>
            </a:pPr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 The 26th Amendment (1971) lowered the voting age to 18.</a:t>
            </a:r>
          </a:p>
          <a:p>
            <a:pPr>
              <a:spcBef>
                <a:spcPct val="50000"/>
              </a:spcBef>
              <a:defRPr/>
            </a:pPr>
            <a:endParaRPr lang="en-US" altLang="en-US" dirty="0">
              <a:latin typeface="Arial" charset="0"/>
              <a:ea typeface="ＭＳ Ｐゴシック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 startAt="4"/>
              <a:defRPr/>
            </a:pPr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34305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23</TotalTime>
  <Words>556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MS PGothic</vt:lpstr>
      <vt:lpstr>MS PGothic</vt:lpstr>
      <vt:lpstr>Arial</vt:lpstr>
      <vt:lpstr>Calibri</vt:lpstr>
      <vt:lpstr>Garamond</vt:lpstr>
      <vt:lpstr>ＭＳ Ｐ明朝</vt:lpstr>
      <vt:lpstr>Times New Roman</vt:lpstr>
      <vt:lpstr>Organic</vt:lpstr>
      <vt:lpstr>Microsoft Word Document</vt:lpstr>
      <vt:lpstr>Bell ringer </vt:lpstr>
      <vt:lpstr>Lesson 2.2</vt:lpstr>
      <vt:lpstr>Objectives (Do not Copy)</vt:lpstr>
      <vt:lpstr>The History of Voting Rights.</vt:lpstr>
      <vt:lpstr>The Constitution sets five limits on the power that States have to set voter qualifications: </vt:lpstr>
      <vt:lpstr>Universal requirements</vt:lpstr>
      <vt:lpstr>Early Civil Rights Legislation</vt:lpstr>
      <vt:lpstr>Why do people not vote?</vt:lpstr>
      <vt:lpstr>The expansion of the electorate to its present size happened in five fairly distinct stages: </vt:lpstr>
      <vt:lpstr>Other Qualifications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 Walker</dc:creator>
  <cp:lastModifiedBy>Josh Walker</cp:lastModifiedBy>
  <cp:revision>3</cp:revision>
  <cp:lastPrinted>2016-12-22T23:05:21Z</cp:lastPrinted>
  <dcterms:created xsi:type="dcterms:W3CDTF">2016-12-22T22:41:47Z</dcterms:created>
  <dcterms:modified xsi:type="dcterms:W3CDTF">2016-12-22T23:05:37Z</dcterms:modified>
</cp:coreProperties>
</file>