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6" r:id="rId3"/>
    <p:sldId id="258" r:id="rId4"/>
    <p:sldId id="259" r:id="rId5"/>
    <p:sldId id="268" r:id="rId6"/>
    <p:sldId id="261" r:id="rId7"/>
    <p:sldId id="262" r:id="rId8"/>
    <p:sldId id="269" r:id="rId9"/>
  </p:sldIdLst>
  <p:sldSz cx="12192000" cy="6858000"/>
  <p:notesSz cx="6858000" cy="9239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D6D83-FCFD-4CA7-ACC1-ABD6945D8954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21905-2A2B-4A74-BA43-C674C772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8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C7F78-502C-4605-A7F8-50DD0178C7AE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154113"/>
            <a:ext cx="5543550" cy="311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6389"/>
            <a:ext cx="5486400" cy="36379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0DA95-FBF7-4924-9560-908AFF6FF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64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DC5F9-1ECA-8947-987A-5952BE968FE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896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11176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06400" y="990600"/>
            <a:ext cx="11480800" cy="426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68725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three universal requirements to vote?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105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2.3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Refer to Chapter 7</a:t>
            </a:r>
          </a:p>
          <a:p>
            <a:r>
              <a:rPr lang="en-US" dirty="0" smtClean="0"/>
              <a:t>The Electoral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3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(Do Not Copy)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why the nominating process is a critical first step in the election process. </a:t>
            </a:r>
          </a:p>
          <a:p>
            <a:r>
              <a:rPr lang="en-US" dirty="0" smtClean="0"/>
              <a:t>Describe self-announcement, the caucus, and the convention as nominating methods. </a:t>
            </a:r>
          </a:p>
          <a:p>
            <a:r>
              <a:rPr lang="en-US" dirty="0" smtClean="0"/>
              <a:t>Describe the various ways in which voters can cast their ballots.</a:t>
            </a:r>
          </a:p>
          <a:p>
            <a:r>
              <a:rPr lang="en-US" dirty="0" smtClean="0"/>
              <a:t>Describe the various sources of funding for a campaign.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578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Nomination 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2423885"/>
            <a:ext cx="10624458" cy="381725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Nomination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 naming of those who will seek office. </a:t>
            </a:r>
          </a:p>
          <a:p>
            <a:pPr marL="457200" indent="-457200">
              <a:buFontTx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Elections-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Regularly scheduled elections at which a voters make the final selection of officeholders.  </a:t>
            </a:r>
          </a:p>
          <a:p>
            <a:pPr marL="457200" indent="-457200">
              <a:buFontTx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Self-Announcement-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method of announcing a candidacy by simply announcing you are running. </a:t>
            </a:r>
          </a:p>
          <a:p>
            <a:pPr marL="457200" indent="-457200">
              <a:buFontTx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Caucus-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group of like-minded people go gather together to select a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canidate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an upcoming election. </a:t>
            </a:r>
          </a:p>
          <a:p>
            <a:pPr marL="0" indent="0" algn="ctr"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National Convention is a RARA session in which people pay big money to eat and meet the candidate for the party. </a:t>
            </a:r>
          </a:p>
          <a:p>
            <a:pPr marL="457200" indent="-457200">
              <a:buFontTx/>
              <a:buAutoNum type="arabicPeriod"/>
            </a:pPr>
            <a:endParaRPr lang="en-US" altLang="en-US" sz="2000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622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98" name="Rectangle 30"/>
          <p:cNvSpPr>
            <a:spLocks noGrp="1" noChangeArrowheads="1"/>
          </p:cNvSpPr>
          <p:nvPr>
            <p:ph type="title"/>
          </p:nvPr>
        </p:nvSpPr>
        <p:spPr>
          <a:xfrm>
            <a:off x="415132" y="869953"/>
            <a:ext cx="11176000" cy="914400"/>
          </a:xfrm>
        </p:spPr>
        <p:txBody>
          <a:bodyPr/>
          <a:lstStyle/>
          <a:p>
            <a:pPr algn="ctr"/>
            <a:r>
              <a:rPr lang="en-US" altLang="en-US" dirty="0"/>
              <a:t>The Direct Primary</a:t>
            </a:r>
          </a:p>
        </p:txBody>
      </p:sp>
      <p:sp>
        <p:nvSpPr>
          <p:cNvPr id="391210" name="Text Box 42"/>
          <p:cNvSpPr txBox="1">
            <a:spLocks noChangeArrowheads="1"/>
          </p:cNvSpPr>
          <p:nvPr/>
        </p:nvSpPr>
        <p:spPr bwMode="auto">
          <a:xfrm>
            <a:off x="8180844" y="2854327"/>
            <a:ext cx="2357437" cy="1061829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b="1"/>
              <a:t>Nonpartisan Primary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/>
              <a:t>Candidates are not identified by party labels</a:t>
            </a:r>
            <a:endParaRPr lang="en-US" altLang="en-US" b="1"/>
          </a:p>
        </p:txBody>
      </p:sp>
      <p:sp>
        <p:nvSpPr>
          <p:cNvPr id="391211" name="Text Box 43"/>
          <p:cNvSpPr txBox="1">
            <a:spLocks noChangeArrowheads="1"/>
          </p:cNvSpPr>
          <p:nvPr/>
        </p:nvSpPr>
        <p:spPr bwMode="auto">
          <a:xfrm>
            <a:off x="5634833" y="2854327"/>
            <a:ext cx="2416175" cy="162242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b="1"/>
              <a:t>Runoff Primary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/>
              <a:t>If a required majority is not met, the two people with the most votes run again</a:t>
            </a:r>
            <a:endParaRPr lang="en-US" altLang="en-US" b="1"/>
          </a:p>
        </p:txBody>
      </p:sp>
      <p:sp>
        <p:nvSpPr>
          <p:cNvPr id="391213" name="Text Box 45"/>
          <p:cNvSpPr txBox="1">
            <a:spLocks noChangeArrowheads="1"/>
          </p:cNvSpPr>
          <p:nvPr/>
        </p:nvSpPr>
        <p:spPr bwMode="auto">
          <a:xfrm>
            <a:off x="1713708" y="2904394"/>
            <a:ext cx="1827213" cy="133882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b="1"/>
              <a:t>Closed Primary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/>
              <a:t>Only declared party members can vote.</a:t>
            </a:r>
            <a:endParaRPr lang="en-US" altLang="en-US" b="1"/>
          </a:p>
        </p:txBody>
      </p:sp>
      <p:sp>
        <p:nvSpPr>
          <p:cNvPr id="391221" name="Line 53"/>
          <p:cNvSpPr>
            <a:spLocks noChangeShapeType="1"/>
          </p:cNvSpPr>
          <p:nvPr/>
        </p:nvSpPr>
        <p:spPr bwMode="auto">
          <a:xfrm>
            <a:off x="9478510" y="2703401"/>
            <a:ext cx="0" cy="1666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1224" name="Group 56"/>
          <p:cNvGrpSpPr>
            <a:grpSpLocks/>
          </p:cNvGrpSpPr>
          <p:nvPr/>
        </p:nvGrpSpPr>
        <p:grpSpPr bwMode="auto">
          <a:xfrm>
            <a:off x="2555875" y="2073278"/>
            <a:ext cx="6877050" cy="781050"/>
            <a:chOff x="640" y="1026"/>
            <a:chExt cx="4332" cy="492"/>
          </a:xfrm>
        </p:grpSpPr>
        <p:sp>
          <p:nvSpPr>
            <p:cNvPr id="391206" name="Text Box 38"/>
            <p:cNvSpPr txBox="1">
              <a:spLocks noChangeArrowheads="1"/>
            </p:cNvSpPr>
            <p:nvPr/>
          </p:nvSpPr>
          <p:spPr bwMode="auto">
            <a:xfrm>
              <a:off x="1529" y="1026"/>
              <a:ext cx="2654" cy="233"/>
            </a:xfrm>
            <a:prstGeom prst="rect">
              <a:avLst/>
            </a:prstGeom>
            <a:solidFill>
              <a:srgbClr val="33CC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b="1" dirty="0"/>
                <a:t>Types of Direct Primaries</a:t>
              </a:r>
            </a:p>
          </p:txBody>
        </p:sp>
        <p:sp>
          <p:nvSpPr>
            <p:cNvPr id="391217" name="Line 49"/>
            <p:cNvSpPr>
              <a:spLocks noChangeShapeType="1"/>
            </p:cNvSpPr>
            <p:nvPr/>
          </p:nvSpPr>
          <p:spPr bwMode="auto">
            <a:xfrm>
              <a:off x="2750" y="1301"/>
              <a:ext cx="0" cy="1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18" name="Line 50"/>
            <p:cNvSpPr>
              <a:spLocks noChangeShapeType="1"/>
            </p:cNvSpPr>
            <p:nvPr/>
          </p:nvSpPr>
          <p:spPr bwMode="auto">
            <a:xfrm>
              <a:off x="651" y="1403"/>
              <a:ext cx="432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19" name="Line 51"/>
            <p:cNvSpPr>
              <a:spLocks noChangeShapeType="1"/>
            </p:cNvSpPr>
            <p:nvPr/>
          </p:nvSpPr>
          <p:spPr bwMode="auto">
            <a:xfrm>
              <a:off x="640" y="1413"/>
              <a:ext cx="0" cy="1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20" name="Line 52"/>
            <p:cNvSpPr>
              <a:spLocks noChangeShapeType="1"/>
            </p:cNvSpPr>
            <p:nvPr/>
          </p:nvSpPr>
          <p:spPr bwMode="auto">
            <a:xfrm>
              <a:off x="1910" y="1403"/>
              <a:ext cx="0" cy="1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22" name="Line 54"/>
            <p:cNvSpPr>
              <a:spLocks noChangeShapeType="1"/>
            </p:cNvSpPr>
            <p:nvPr/>
          </p:nvSpPr>
          <p:spPr bwMode="auto">
            <a:xfrm>
              <a:off x="3269" y="1409"/>
              <a:ext cx="0" cy="1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225" name="Group 57"/>
          <p:cNvGrpSpPr>
            <a:grpSpLocks/>
          </p:cNvGrpSpPr>
          <p:nvPr/>
        </p:nvGrpSpPr>
        <p:grpSpPr bwMode="auto">
          <a:xfrm>
            <a:off x="3540921" y="2881314"/>
            <a:ext cx="2278062" cy="3203575"/>
            <a:chOff x="1189" y="1518"/>
            <a:chExt cx="1435" cy="2018"/>
          </a:xfrm>
        </p:grpSpPr>
        <p:sp>
          <p:nvSpPr>
            <p:cNvPr id="391212" name="Text Box 44"/>
            <p:cNvSpPr txBox="1">
              <a:spLocks noChangeArrowheads="1"/>
            </p:cNvSpPr>
            <p:nvPr/>
          </p:nvSpPr>
          <p:spPr bwMode="auto">
            <a:xfrm>
              <a:off x="1379" y="1518"/>
              <a:ext cx="1055" cy="843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b="1" dirty="0"/>
                <a:t>Open Primary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/>
                <a:t>Any qualified voter can take </a:t>
              </a:r>
              <a:r>
                <a:rPr lang="en-US" altLang="en-US" dirty="0" smtClean="0"/>
                <a:t>part.</a:t>
              </a:r>
            </a:p>
          </p:txBody>
        </p:sp>
        <p:sp>
          <p:nvSpPr>
            <p:cNvPr id="391214" name="Text Box 46"/>
            <p:cNvSpPr txBox="1">
              <a:spLocks noChangeArrowheads="1"/>
            </p:cNvSpPr>
            <p:nvPr/>
          </p:nvSpPr>
          <p:spPr bwMode="auto">
            <a:xfrm>
              <a:off x="1189" y="2693"/>
              <a:ext cx="1435" cy="843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b="1"/>
                <a:t>Blanket Primary 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/>
                <a:t>Qualified voters can vote for any candidate, regardless of party</a:t>
              </a:r>
              <a:endParaRPr lang="en-US" altLang="en-US" b="1"/>
            </a:p>
          </p:txBody>
        </p:sp>
        <p:sp>
          <p:nvSpPr>
            <p:cNvPr id="391223" name="Line 55"/>
            <p:cNvSpPr>
              <a:spLocks noChangeShapeType="1"/>
            </p:cNvSpPr>
            <p:nvPr/>
          </p:nvSpPr>
          <p:spPr bwMode="auto">
            <a:xfrm>
              <a:off x="1891" y="2543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642851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1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1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39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210" grpId="0" animBg="1" autoUpdateAnimBg="0"/>
      <p:bldP spid="391211" grpId="0" animBg="1" autoUpdateAnimBg="0"/>
      <p:bldP spid="39121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cast your ballot and where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Absentee Voting- </a:t>
            </a:r>
            <a:r>
              <a:rPr lang="en-US" dirty="0" smtClean="0"/>
              <a:t>voting prior to an election by mail in ballot. </a:t>
            </a:r>
          </a:p>
          <a:p>
            <a:r>
              <a:rPr lang="en-US" b="1" dirty="0" smtClean="0"/>
              <a:t>Ballot-</a:t>
            </a:r>
            <a:r>
              <a:rPr lang="en-US" dirty="0" smtClean="0"/>
              <a:t> the device in which a voter makes their choice in an election. </a:t>
            </a:r>
          </a:p>
          <a:p>
            <a:r>
              <a:rPr lang="en-US" b="1" dirty="0" smtClean="0"/>
              <a:t>Precinct</a:t>
            </a:r>
            <a:r>
              <a:rPr lang="en-US" dirty="0" smtClean="0"/>
              <a:t>- a voting district. </a:t>
            </a:r>
          </a:p>
          <a:p>
            <a:r>
              <a:rPr lang="en-US" b="1" dirty="0" smtClean="0"/>
              <a:t>Polling place- </a:t>
            </a:r>
            <a:r>
              <a:rPr lang="en-US" dirty="0" smtClean="0"/>
              <a:t>the place where the voters who live in a precinct actually vote.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43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and Elections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Political action Committees (PAC)- The political extension of special-interest groups which have a major stake in an election. </a:t>
            </a:r>
          </a:p>
          <a:p>
            <a:r>
              <a:rPr lang="en-US" dirty="0" smtClean="0"/>
              <a:t>Subsidy- a grant of money, usually from the government.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10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183958" y="2448610"/>
            <a:ext cx="2995498" cy="504031"/>
          </a:xfrm>
        </p:spPr>
        <p:txBody>
          <a:bodyPr>
            <a:noAutofit/>
          </a:bodyPr>
          <a:lstStyle/>
          <a:p>
            <a:pPr algn="ctr"/>
            <a:r>
              <a:rPr lang="en-US" altLang="en-US" sz="6600" dirty="0"/>
              <a:t>Sources of Funding</a:t>
            </a:r>
          </a:p>
        </p:txBody>
      </p:sp>
      <p:sp>
        <p:nvSpPr>
          <p:cNvPr id="442387" name="Text Box 19"/>
          <p:cNvSpPr txBox="1">
            <a:spLocks noChangeArrowheads="1"/>
          </p:cNvSpPr>
          <p:nvPr/>
        </p:nvSpPr>
        <p:spPr bwMode="auto">
          <a:xfrm>
            <a:off x="2084161" y="1904043"/>
            <a:ext cx="2357438" cy="965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/>
              <a:t>Small contributors</a:t>
            </a:r>
          </a:p>
        </p:txBody>
      </p:sp>
      <p:sp>
        <p:nvSpPr>
          <p:cNvPr id="442390" name="Text Box 22"/>
          <p:cNvSpPr txBox="1">
            <a:spLocks noChangeArrowheads="1"/>
          </p:cNvSpPr>
          <p:nvPr/>
        </p:nvSpPr>
        <p:spPr bwMode="auto">
          <a:xfrm>
            <a:off x="2084161" y="3402185"/>
            <a:ext cx="2357438" cy="965200"/>
          </a:xfrm>
          <a:prstGeom prst="rect">
            <a:avLst/>
          </a:prstGeom>
          <a:solidFill>
            <a:srgbClr val="0066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/>
              <a:t>Wealthy supporters</a:t>
            </a:r>
          </a:p>
        </p:txBody>
      </p:sp>
      <p:sp>
        <p:nvSpPr>
          <p:cNvPr id="442391" name="Text Box 23"/>
          <p:cNvSpPr txBox="1">
            <a:spLocks noChangeArrowheads="1"/>
          </p:cNvSpPr>
          <p:nvPr/>
        </p:nvSpPr>
        <p:spPr bwMode="auto">
          <a:xfrm>
            <a:off x="4933724" y="1798526"/>
            <a:ext cx="2667000" cy="13922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/>
              <a:t>Nonparty groups such as PACs</a:t>
            </a:r>
          </a:p>
        </p:txBody>
      </p:sp>
      <p:sp>
        <p:nvSpPr>
          <p:cNvPr id="442392" name="Text Box 24"/>
          <p:cNvSpPr txBox="1">
            <a:spLocks noChangeArrowheads="1"/>
          </p:cNvSpPr>
          <p:nvPr/>
        </p:nvSpPr>
        <p:spPr bwMode="auto">
          <a:xfrm>
            <a:off x="4933724" y="3257614"/>
            <a:ext cx="2668588" cy="1392237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/>
              <a:t>Temporary fund-raising organizations</a:t>
            </a:r>
          </a:p>
        </p:txBody>
      </p:sp>
      <p:sp>
        <p:nvSpPr>
          <p:cNvPr id="442393" name="Text Box 25"/>
          <p:cNvSpPr txBox="1">
            <a:spLocks noChangeArrowheads="1"/>
          </p:cNvSpPr>
          <p:nvPr/>
        </p:nvSpPr>
        <p:spPr bwMode="auto">
          <a:xfrm>
            <a:off x="2060349" y="4849192"/>
            <a:ext cx="2357437" cy="5381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/>
              <a:t>Candidates</a:t>
            </a:r>
          </a:p>
        </p:txBody>
      </p:sp>
      <p:sp>
        <p:nvSpPr>
          <p:cNvPr id="442394" name="Text Box 26"/>
          <p:cNvSpPr txBox="1">
            <a:spLocks noChangeArrowheads="1"/>
          </p:cNvSpPr>
          <p:nvPr/>
        </p:nvSpPr>
        <p:spPr bwMode="auto">
          <a:xfrm>
            <a:off x="4933724" y="4800158"/>
            <a:ext cx="2674938" cy="965200"/>
          </a:xfrm>
          <a:prstGeom prst="rect">
            <a:avLst/>
          </a:prstGeom>
          <a:solidFill>
            <a:srgbClr val="33CC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/>
              <a:t>Government subsidies</a:t>
            </a:r>
          </a:p>
        </p:txBody>
      </p:sp>
      <p:grpSp>
        <p:nvGrpSpPr>
          <p:cNvPr id="442399" name="Group 31"/>
          <p:cNvGrpSpPr>
            <a:grpSpLocks/>
          </p:cNvGrpSpPr>
          <p:nvPr/>
        </p:nvGrpSpPr>
        <p:grpSpPr bwMode="auto">
          <a:xfrm>
            <a:off x="2204812" y="636760"/>
            <a:ext cx="5395912" cy="4733925"/>
            <a:chOff x="1175" y="607"/>
            <a:chExt cx="3399" cy="2982"/>
          </a:xfrm>
        </p:grpSpPr>
        <p:sp>
          <p:nvSpPr>
            <p:cNvPr id="442388" name="Line 20"/>
            <p:cNvSpPr>
              <a:spLocks noChangeShapeType="1"/>
            </p:cNvSpPr>
            <p:nvPr/>
          </p:nvSpPr>
          <p:spPr bwMode="auto">
            <a:xfrm>
              <a:off x="2729" y="1159"/>
              <a:ext cx="0" cy="24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389" name="Text Box 21"/>
            <p:cNvSpPr txBox="1">
              <a:spLocks noChangeArrowheads="1"/>
            </p:cNvSpPr>
            <p:nvPr/>
          </p:nvSpPr>
          <p:spPr bwMode="auto">
            <a:xfrm>
              <a:off x="1175" y="607"/>
              <a:ext cx="3399" cy="608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/>
                <a:t>Private and Public Sources of Campaign Money</a:t>
              </a:r>
            </a:p>
          </p:txBody>
        </p:sp>
        <p:sp>
          <p:nvSpPr>
            <p:cNvPr id="442396" name="Line 28"/>
            <p:cNvSpPr>
              <a:spLocks noChangeShapeType="1"/>
            </p:cNvSpPr>
            <p:nvPr/>
          </p:nvSpPr>
          <p:spPr bwMode="auto">
            <a:xfrm>
              <a:off x="2584" y="1780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397" name="Line 29"/>
            <p:cNvSpPr>
              <a:spLocks noChangeShapeType="1"/>
            </p:cNvSpPr>
            <p:nvPr/>
          </p:nvSpPr>
          <p:spPr bwMode="auto">
            <a:xfrm>
              <a:off x="2584" y="2653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398" name="Line 30"/>
            <p:cNvSpPr>
              <a:spLocks noChangeShapeType="1"/>
            </p:cNvSpPr>
            <p:nvPr/>
          </p:nvSpPr>
          <p:spPr bwMode="auto">
            <a:xfrm>
              <a:off x="2584" y="3430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074418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4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2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2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2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2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4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44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4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2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2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0" grpId="0" autoUpdateAnimBg="0"/>
      <p:bldP spid="442387" grpId="0" animBg="1" autoUpdateAnimBg="0"/>
      <p:bldP spid="442390" grpId="0" animBg="1" autoUpdateAnimBg="0"/>
      <p:bldP spid="442391" grpId="0" animBg="1" autoUpdateAnimBg="0"/>
      <p:bldP spid="442392" grpId="0" animBg="1" autoUpdateAnimBg="0"/>
      <p:bldP spid="442393" grpId="0" animBg="1" autoUpdateAnimBg="0"/>
      <p:bldP spid="442394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315</TotalTime>
  <Words>340</Words>
  <Application>Microsoft Office PowerPoint</Application>
  <PresentationFormat>Widescreen</PresentationFormat>
  <Paragraphs>45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Organic</vt:lpstr>
      <vt:lpstr>Bell ringer</vt:lpstr>
      <vt:lpstr>Lesson 2.3</vt:lpstr>
      <vt:lpstr>Objectives (Do Not Copy) </vt:lpstr>
      <vt:lpstr>The Nomination Process </vt:lpstr>
      <vt:lpstr>The Direct Primary</vt:lpstr>
      <vt:lpstr>Ways to cast your ballot and where </vt:lpstr>
      <vt:lpstr>Money and Elections </vt:lpstr>
      <vt:lpstr>Sources of Funding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Walker</dc:creator>
  <cp:lastModifiedBy>Josh Walker</cp:lastModifiedBy>
  <cp:revision>5</cp:revision>
  <cp:lastPrinted>2016-12-23T04:20:44Z</cp:lastPrinted>
  <dcterms:created xsi:type="dcterms:W3CDTF">2016-12-22T23:05:47Z</dcterms:created>
  <dcterms:modified xsi:type="dcterms:W3CDTF">2016-12-23T04:20:57Z</dcterms:modified>
</cp:coreProperties>
</file>