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2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11176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6400" y="990600"/>
            <a:ext cx="11480800" cy="42672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86220382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difference between an open and closed Primary?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9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2.4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 to Chapter 8 &amp; 9</a:t>
            </a:r>
          </a:p>
          <a:p>
            <a:r>
              <a:rPr lang="en-US" dirty="0" smtClean="0"/>
              <a:t>Mass Media and Interest Groups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6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(Do Not Copy)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mass media influences politics. </a:t>
            </a:r>
          </a:p>
          <a:p>
            <a:r>
              <a:rPr lang="en-US" dirty="0" err="1" smtClean="0"/>
              <a:t>Desribe</a:t>
            </a:r>
            <a:r>
              <a:rPr lang="en-US" dirty="0" smtClean="0"/>
              <a:t> the role of interest groups in influencing public policy. </a:t>
            </a:r>
          </a:p>
          <a:p>
            <a:r>
              <a:rPr lang="en-US" dirty="0" smtClean="0"/>
              <a:t>Explain Interests groups three major goals.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13165"/>
            <a:ext cx="9601196" cy="5843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Political Spectrum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 descr="MAG01se0801a5164.jpg                                           00000179PenyackJ HD                    B33A408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41805"/>
            <a:ext cx="12192000" cy="3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46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94427"/>
            <a:ext cx="9601196" cy="7504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Factors that affect Public Opinion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78" y="2085473"/>
            <a:ext cx="10607841" cy="42074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b="1" dirty="0">
                <a:solidFill>
                  <a:srgbClr val="3333CC"/>
                </a:solidFill>
              </a:rPr>
              <a:t>Mass Media</a:t>
            </a:r>
            <a:endParaRPr lang="en-US" altLang="en-US" dirty="0"/>
          </a:p>
          <a:p>
            <a:pPr lvl="1">
              <a:buFontTx/>
              <a:buChar char=" "/>
            </a:pPr>
            <a:r>
              <a:rPr lang="en-US" altLang="en-US" dirty="0"/>
              <a:t>The </a:t>
            </a:r>
            <a:r>
              <a:rPr lang="en-US" altLang="en-US" b="1" dirty="0">
                <a:solidFill>
                  <a:schemeClr val="tx2"/>
                </a:solidFill>
              </a:rPr>
              <a:t>mass media</a:t>
            </a:r>
            <a:r>
              <a:rPr lang="en-US" altLang="en-US" dirty="0"/>
              <a:t> include those means of communication that reach large, widely dispersed audiences (masses of people) simultaneously. The mass media has a huge effect on the formation of public opinion.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Peer Groups</a:t>
            </a:r>
            <a:endParaRPr lang="en-US" altLang="en-US" dirty="0"/>
          </a:p>
          <a:p>
            <a:pPr lvl="1">
              <a:buFontTx/>
              <a:buChar char=" "/>
            </a:pPr>
            <a:r>
              <a:rPr lang="en-US" altLang="en-US" b="1" dirty="0">
                <a:solidFill>
                  <a:schemeClr val="tx2"/>
                </a:solidFill>
              </a:rPr>
              <a:t>Peer groups</a:t>
            </a:r>
            <a:r>
              <a:rPr lang="en-US" altLang="en-US" dirty="0"/>
              <a:t> are made up of the people with whom one regularly associates, including friends, classmates, neighbors, and co-workers.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b="1" dirty="0">
                <a:solidFill>
                  <a:srgbClr val="003300"/>
                </a:solidFill>
              </a:rPr>
              <a:t>Opinion Leaders</a:t>
            </a:r>
            <a:endParaRPr lang="en-US" altLang="en-US" b="1" dirty="0"/>
          </a:p>
          <a:p>
            <a:pPr lvl="1">
              <a:buFontTx/>
              <a:buChar char=" "/>
            </a:pPr>
            <a:r>
              <a:rPr lang="en-US" altLang="en-US" dirty="0"/>
              <a:t>An </a:t>
            </a:r>
            <a:r>
              <a:rPr lang="en-US" altLang="en-US" b="1" dirty="0">
                <a:solidFill>
                  <a:schemeClr val="tx2"/>
                </a:solidFill>
              </a:rPr>
              <a:t>opinion leader</a:t>
            </a:r>
            <a:r>
              <a:rPr lang="en-US" altLang="en-US" dirty="0"/>
              <a:t> is any person who, for any reason, has an unusually strong influence on the views of others. 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b="1" dirty="0">
                <a:solidFill>
                  <a:srgbClr val="9900FF"/>
                </a:solidFill>
              </a:rPr>
              <a:t>Historic Events</a:t>
            </a:r>
            <a:endParaRPr lang="en-US" altLang="en-US" dirty="0"/>
          </a:p>
          <a:p>
            <a:pPr lvl="1">
              <a:buFontTx/>
              <a:buChar char=" "/>
            </a:pPr>
            <a:r>
              <a:rPr lang="en-US" altLang="en-US" dirty="0"/>
              <a:t>Historic events can have a major impact on public opinion. The Great Depression is one event that shaped the political views and opinions of a generation.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1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417806"/>
            <a:ext cx="11176000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Role of Mass Media</a:t>
            </a:r>
          </a:p>
        </p:txBody>
      </p:sp>
      <p:graphicFrame>
        <p:nvGraphicFramePr>
          <p:cNvPr id="396312" name="Object 24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46856696"/>
              </p:ext>
            </p:extLst>
          </p:nvPr>
        </p:nvGraphicFramePr>
        <p:xfrm>
          <a:off x="786063" y="2004678"/>
          <a:ext cx="10667999" cy="4331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8766048" imgH="3718560" progId="Word.Document.8">
                  <p:embed/>
                </p:oleObj>
              </mc:Choice>
              <mc:Fallback>
                <p:oleObj name="Document" r:id="rId3" imgW="8766048" imgH="3718560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063" y="2004678"/>
                        <a:ext cx="10667999" cy="4331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6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56085" y="1090279"/>
            <a:ext cx="8610600" cy="914400"/>
          </a:xfrm>
        </p:spPr>
        <p:txBody>
          <a:bodyPr rtlCol="0">
            <a:normAutofit fontScale="92500" lnSpcReduction="20000"/>
          </a:bodyPr>
          <a:lstStyle/>
          <a:p>
            <a:pPr algn="ctr">
              <a:spcAft>
                <a:spcPts val="0"/>
              </a:spcAft>
              <a:buNone/>
              <a:defRPr/>
            </a:pPr>
            <a:r>
              <a:rPr lang="en-US" altLang="en-US" dirty="0">
                <a:solidFill>
                  <a:schemeClr val="tx1"/>
                </a:solidFill>
              </a:rPr>
              <a:t>A </a:t>
            </a:r>
            <a:r>
              <a:rPr lang="en-US" altLang="en-US" b="1" dirty="0">
                <a:solidFill>
                  <a:schemeClr val="tx1"/>
                </a:solidFill>
              </a:rPr>
              <a:t>medium</a:t>
            </a:r>
            <a:r>
              <a:rPr lang="en-US" altLang="en-US" dirty="0">
                <a:solidFill>
                  <a:schemeClr val="tx1"/>
                </a:solidFill>
              </a:rPr>
              <a:t> is a means of communication; it transmits some kind of information. Four major mass media are particularly important in American politics:</a:t>
            </a:r>
          </a:p>
        </p:txBody>
      </p:sp>
    </p:spTree>
    <p:extLst>
      <p:ext uri="{BB962C8B-B14F-4D97-AF65-F5344CB8AC3E}">
        <p14:creationId xmlns:p14="http://schemas.microsoft.com/office/powerpoint/2010/main" val="2775088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9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0" grpId="0" autoUpdateAnimBg="0"/>
      <p:bldP spid="396291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 Groups, Propaganda, and Lobbying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21" y="2556931"/>
            <a:ext cx="10651958" cy="3667405"/>
          </a:xfrm>
        </p:spPr>
        <p:txBody>
          <a:bodyPr/>
          <a:lstStyle/>
          <a:p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Interest groups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are private organizations whose members share certain views and work to shape public policy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Propaganda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is a technique of persuasion aimed at influencing individual or group behaviors.</a:t>
            </a:r>
            <a:endParaRPr lang="en-US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Lobbying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is any activity by which a group pressures legislators and influences the legislative process.</a:t>
            </a:r>
          </a:p>
          <a:p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5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Interest Groups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altLang="en-US" dirty="0"/>
              <a:t>Most interest groups have been founded on the basis of an </a:t>
            </a:r>
            <a:r>
              <a:rPr lang="en-US" altLang="en-US" dirty="0">
                <a:solidFill>
                  <a:schemeClr val="tx1"/>
                </a:solidFill>
              </a:rPr>
              <a:t>economic interest,</a:t>
            </a:r>
            <a:r>
              <a:rPr lang="en-US" altLang="en-US" dirty="0"/>
              <a:t> especially business, labor, agricultural, and professional interests.</a:t>
            </a:r>
          </a:p>
          <a:p>
            <a:pPr>
              <a:spcAft>
                <a:spcPts val="0"/>
              </a:spcAft>
              <a:defRPr/>
            </a:pPr>
            <a:r>
              <a:rPr lang="en-US" altLang="en-US" dirty="0"/>
              <a:t>Some are grounded in </a:t>
            </a:r>
            <a:r>
              <a:rPr lang="en-US" altLang="en-US" dirty="0">
                <a:solidFill>
                  <a:schemeClr val="tx1"/>
                </a:solidFill>
              </a:rPr>
              <a:t>geographic area.</a:t>
            </a:r>
          </a:p>
          <a:p>
            <a:pPr>
              <a:spcAft>
                <a:spcPts val="0"/>
              </a:spcAft>
              <a:defRPr/>
            </a:pPr>
            <a:r>
              <a:rPr lang="en-US" altLang="en-US" dirty="0"/>
              <a:t>Some are based on a </a:t>
            </a:r>
            <a:r>
              <a:rPr lang="en-US" altLang="en-US" dirty="0">
                <a:solidFill>
                  <a:schemeClr val="tx1"/>
                </a:solidFill>
              </a:rPr>
              <a:t>cause or idea,</a:t>
            </a:r>
            <a:r>
              <a:rPr lang="en-US" altLang="en-US" dirty="0"/>
              <a:t> such as environmental protection.</a:t>
            </a:r>
          </a:p>
          <a:p>
            <a:pPr>
              <a:spcAft>
                <a:spcPts val="0"/>
              </a:spcAft>
              <a:defRPr/>
            </a:pPr>
            <a:r>
              <a:rPr lang="en-US" altLang="en-US" dirty="0"/>
              <a:t>Some promote the </a:t>
            </a:r>
            <a:r>
              <a:rPr lang="en-US" altLang="en-US" dirty="0">
                <a:solidFill>
                  <a:schemeClr val="tx1"/>
                </a:solidFill>
              </a:rPr>
              <a:t>welfare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/>
              <a:t>of certain groups of people, such as retired citizens.</a:t>
            </a:r>
          </a:p>
          <a:p>
            <a:pPr>
              <a:spcAft>
                <a:spcPts val="0"/>
              </a:spcAft>
              <a:defRPr/>
            </a:pPr>
            <a:r>
              <a:rPr lang="en-US" altLang="en-US" dirty="0"/>
              <a:t>Some are run by </a:t>
            </a:r>
            <a:r>
              <a:rPr lang="en-US" altLang="en-US" dirty="0">
                <a:solidFill>
                  <a:schemeClr val="tx1"/>
                </a:solidFill>
              </a:rPr>
              <a:t>religious organizations.</a:t>
            </a:r>
            <a:endParaRPr lang="en-US" altLang="en-US" dirty="0"/>
          </a:p>
          <a:p>
            <a:pPr>
              <a:spcAft>
                <a:spcPts val="0"/>
              </a:spcAft>
              <a:defRPr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5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Interest Groups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979" y="2556931"/>
            <a:ext cx="10635916" cy="3747615"/>
          </a:xfrm>
        </p:spPr>
        <p:txBody>
          <a:bodyPr>
            <a:normAutofit fontScale="85000" lnSpcReduction="10000"/>
          </a:bodyPr>
          <a:lstStyle/>
          <a:p>
            <a:pPr marL="465138" indent="-465138" algn="ctr">
              <a:buNone/>
            </a:pPr>
            <a:r>
              <a:rPr lang="en-US" altLang="en-US" sz="3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policy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includes all of the goals a government sets and the various courses of action it pursues as it attempts to realize these goals.</a:t>
            </a:r>
          </a:p>
          <a:p>
            <a:pPr marL="465138" indent="-465138" algn="ctr">
              <a:buNone/>
            </a:pPr>
            <a:endParaRPr lang="en-US" altLang="en-US" sz="33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8" indent="-465138" algn="ctr">
              <a:buNone/>
            </a:pPr>
            <a:r>
              <a:rPr lang="en-US" altLang="en-US" sz="3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Interest groups reach out to the public for these reasons:</a:t>
            </a:r>
          </a:p>
          <a:p>
            <a:pPr marL="465138" indent="-465138">
              <a:buNone/>
            </a:pPr>
            <a:r>
              <a:rPr lang="en-US" altLang="en-US" sz="3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To supply information in support of the group’s interests</a:t>
            </a:r>
          </a:p>
          <a:p>
            <a:pPr marL="465138" indent="-465138">
              <a:buNone/>
            </a:pPr>
            <a:r>
              <a:rPr lang="en-US" altLang="en-US" sz="3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To build a positive image for the group</a:t>
            </a:r>
          </a:p>
          <a:p>
            <a:pPr marL="465138" indent="-465138">
              <a:buNone/>
            </a:pPr>
            <a:r>
              <a:rPr lang="en-US" altLang="en-US" sz="3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To promote a particular public policy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82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411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Garamond</vt:lpstr>
      <vt:lpstr>Times New Roman</vt:lpstr>
      <vt:lpstr>Organic</vt:lpstr>
      <vt:lpstr>Microsoft Word Document</vt:lpstr>
      <vt:lpstr>Bell ringer</vt:lpstr>
      <vt:lpstr>Lesson 2.4</vt:lpstr>
      <vt:lpstr>Objectives (Do Not Copy)</vt:lpstr>
      <vt:lpstr>The Political Spectrum </vt:lpstr>
      <vt:lpstr>Factors that affect Public Opinion </vt:lpstr>
      <vt:lpstr>The Role of Mass Media</vt:lpstr>
      <vt:lpstr>Interest Groups, Propaganda, and Lobbying </vt:lpstr>
      <vt:lpstr>Reasons for Interest Groups </vt:lpstr>
      <vt:lpstr>Purpose of Interest Groups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</dc:title>
  <dc:creator>Josh Walker</dc:creator>
  <cp:lastModifiedBy>Josh Walker</cp:lastModifiedBy>
  <cp:revision>2</cp:revision>
  <dcterms:created xsi:type="dcterms:W3CDTF">2016-12-23T04:21:08Z</dcterms:created>
  <dcterms:modified xsi:type="dcterms:W3CDTF">2016-12-23T04:36:34Z</dcterms:modified>
</cp:coreProperties>
</file>