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branch writes our nations laws?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9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spcAft>
                <a:spcPts val="0"/>
              </a:spcAft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ea typeface="ＭＳ Ｐゴシック" panose="020B0600070205080204" pitchFamily="34" charset="-128"/>
              </a:rPr>
              <a:t>franking privilege</a:t>
            </a:r>
            <a:r>
              <a:rPr lang="en-US" altLang="en-US" dirty="0">
                <a:ea typeface="ＭＳ Ｐゴシック" panose="020B0600070205080204" pitchFamily="34" charset="-128"/>
              </a:rPr>
              <a:t> allows members of Congress to mail letters and other materials postage-free by substituting their facsimile signature (frank) for the postage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  <a:endParaRPr lang="en-US" altLang="en-US" dirty="0"/>
          </a:p>
          <a:p>
            <a:pPr marL="274320" indent="-274320">
              <a:spcAft>
                <a:spcPts val="0"/>
              </a:spcAft>
              <a:defRPr/>
            </a:pPr>
            <a:r>
              <a:rPr lang="en-US" altLang="en-US" dirty="0"/>
              <a:t>Members of Congress are immune from arrest for noncriminal offenses while engaged in congressional business. </a:t>
            </a:r>
          </a:p>
          <a:p>
            <a:pPr marL="274320" indent="-274320">
              <a:spcAft>
                <a:spcPts val="0"/>
              </a:spcAft>
              <a:defRPr/>
            </a:pPr>
            <a:r>
              <a:rPr lang="en-US" altLang="en-US" dirty="0"/>
              <a:t>More importantly, the </a:t>
            </a:r>
            <a:r>
              <a:rPr lang="en-US" altLang="en-US" b="1" dirty="0"/>
              <a:t>Speech and Debate Clause </a:t>
            </a:r>
            <a:r>
              <a:rPr lang="en-US" altLang="en-US" dirty="0"/>
              <a:t>(Article I, Section 6, Clause 1) protects representatives and senators from suits for libel or slander arising from their official conduct.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9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Section  Chapter 10 1 &amp; 4</a:t>
            </a:r>
          </a:p>
          <a:p>
            <a:r>
              <a:rPr lang="en-US" dirty="0" smtClean="0"/>
              <a:t>The National Legislature and Members of Congress </a:t>
            </a:r>
          </a:p>
        </p:txBody>
      </p:sp>
    </p:spTree>
    <p:extLst>
      <p:ext uri="{BB962C8B-B14F-4D97-AF65-F5344CB8AC3E}">
        <p14:creationId xmlns:p14="http://schemas.microsoft.com/office/powerpoint/2010/main" val="224652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5989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Explain why the Constitution calls for a bicameral Congress. </a:t>
            </a:r>
          </a:p>
          <a:p>
            <a:r>
              <a:rPr lang="en-US" dirty="0" smtClean="0"/>
              <a:t>Describe a term of Congress. </a:t>
            </a:r>
          </a:p>
          <a:p>
            <a:r>
              <a:rPr lang="en-US" dirty="0" smtClean="0"/>
              <a:t>Identify the personal and political backgrounds of current members of congress. </a:t>
            </a:r>
          </a:p>
          <a:p>
            <a:r>
              <a:rPr lang="en-US" dirty="0" smtClean="0"/>
              <a:t>Describe the duties performed by those who serve in congress. </a:t>
            </a:r>
          </a:p>
          <a:p>
            <a:r>
              <a:rPr lang="en-US" dirty="0" smtClean="0"/>
              <a:t>Describe the compensation and privileges of members of congress.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777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Bicameral Congress?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3700" lvl="1" indent="-279400">
              <a:buFontTx/>
              <a:buChar char=" "/>
            </a:pPr>
            <a:r>
              <a:rPr lang="en-US" sz="2800" u="sng" dirty="0"/>
              <a:t>The Constitution creates a bicameral legislature for three reasons:</a:t>
            </a:r>
            <a:endParaRPr lang="en-US" altLang="en-US" sz="26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393700" lvl="1" indent="-279400">
              <a:buFontTx/>
              <a:buChar char=" "/>
            </a:pPr>
            <a:r>
              <a:rPr lang="en-US" altLang="en-US" sz="2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Historical:</a:t>
            </a:r>
            <a:r>
              <a:rPr lang="en-US" altLang="en-US" sz="2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The British Parliament consisted of two houses since the 1300s, and many colonial assemblies were similar in form.</a:t>
            </a:r>
          </a:p>
          <a:p>
            <a:pPr marL="393700" lvl="1" indent="-279400">
              <a:buFontTx/>
              <a:buChar char=" "/>
            </a:pPr>
            <a:r>
              <a:rPr lang="en-US" altLang="en-US" sz="2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Practical:</a:t>
            </a:r>
            <a:r>
              <a:rPr lang="en-US" altLang="en-US" sz="2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 bicameral legislature was necessary to compromise the Virginia and New Jersey plans. </a:t>
            </a:r>
          </a:p>
          <a:p>
            <a:pPr marL="393700" lvl="1" indent="-279400">
              <a:buFontTx/>
              <a:buChar char=" "/>
            </a:pPr>
            <a:r>
              <a:rPr lang="en-US" altLang="en-US" sz="26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Theoretical:</a:t>
            </a:r>
            <a:r>
              <a:rPr lang="en-US" altLang="en-US" sz="2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The Framers favored a bicameral Congress in order that one house might act as a check on the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Sessions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274" y="2442949"/>
            <a:ext cx="10645253" cy="3807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 </a:t>
            </a:r>
            <a:r>
              <a:rPr lang="en-US" altLang="en-US" b="1" dirty="0">
                <a:solidFill>
                  <a:schemeClr val="tx1"/>
                </a:solidFill>
              </a:rPr>
              <a:t>term</a:t>
            </a:r>
            <a:r>
              <a:rPr lang="en-US" altLang="en-US" dirty="0">
                <a:solidFill>
                  <a:schemeClr val="tx1"/>
                </a:solidFill>
              </a:rPr>
              <a:t> is the length of time that officials serve after an election, as in a two- or six-year term.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The date for the start of each new term has been set by the Twentieth Amendment (1933) as “noon of the 3d day of January” of every odd-numbered year.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tx2"/>
                </a:solidFill>
              </a:rPr>
              <a:t>session</a:t>
            </a:r>
            <a:r>
              <a:rPr lang="en-US" dirty="0"/>
              <a:t> is the regular period of time during which Congress conducts business.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Congress </a:t>
            </a:r>
            <a:r>
              <a:rPr lang="en-US" altLang="en-US" b="1" dirty="0">
                <a:solidFill>
                  <a:schemeClr val="tx2"/>
                </a:solidFill>
              </a:rPr>
              <a:t>adjourns</a:t>
            </a:r>
            <a:r>
              <a:rPr lang="en-US" altLang="en-US" dirty="0"/>
              <a:t>,</a:t>
            </a:r>
            <a:r>
              <a:rPr lang="en-US" altLang="en-US" b="1" dirty="0"/>
              <a:t> </a:t>
            </a:r>
            <a:r>
              <a:rPr lang="en-US" altLang="en-US" dirty="0"/>
              <a:t>or suspends until the next session, each regular session as it sees fit.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If necessary, the President has the power to </a:t>
            </a:r>
            <a:r>
              <a:rPr lang="en-US" altLang="en-US" b="1" dirty="0">
                <a:solidFill>
                  <a:schemeClr val="tx2"/>
                </a:solidFill>
              </a:rPr>
              <a:t>prorogue</a:t>
            </a:r>
            <a:r>
              <a:rPr lang="en-US" altLang="en-US" dirty="0"/>
              <a:t>, or adjourn, a session, but only when the two houses cannot agree on a date for adjournment.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/>
              <a:t>Only the President may call Congress into a </a:t>
            </a:r>
            <a:r>
              <a:rPr lang="en-US" altLang="en-US" b="1" dirty="0">
                <a:solidFill>
                  <a:schemeClr val="tx2"/>
                </a:solidFill>
              </a:rPr>
              <a:t>special session</a:t>
            </a:r>
            <a:r>
              <a:rPr lang="en-US" altLang="en-US" dirty="0"/>
              <a:t>—a meeting to deal with some emergency situation.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3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&amp; Political Backgrounds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</a:t>
            </a:r>
          </a:p>
          <a:p>
            <a:r>
              <a:rPr lang="en-US" dirty="0" smtClean="0"/>
              <a:t>Male </a:t>
            </a:r>
          </a:p>
          <a:p>
            <a:r>
              <a:rPr lang="en-US" dirty="0" smtClean="0"/>
              <a:t>Mid-50s</a:t>
            </a:r>
          </a:p>
          <a:p>
            <a:r>
              <a:rPr lang="en-US" dirty="0" smtClean="0"/>
              <a:t>Married </a:t>
            </a:r>
          </a:p>
          <a:p>
            <a:r>
              <a:rPr lang="en-US" dirty="0" smtClean="0"/>
              <a:t>Went to college</a:t>
            </a:r>
          </a:p>
          <a:p>
            <a:r>
              <a:rPr lang="en-US" dirty="0" smtClean="0"/>
              <a:t>On average have 2 kids </a:t>
            </a:r>
          </a:p>
        </p:txBody>
      </p:sp>
    </p:spTree>
    <p:extLst>
      <p:ext uri="{BB962C8B-B14F-4D97-AF65-F5344CB8AC3E}">
        <p14:creationId xmlns:p14="http://schemas.microsoft.com/office/powerpoint/2010/main" val="411939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“Representatives of the People” </a:t>
            </a:r>
            <a:endParaRPr lang="en-US" dirty="0"/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78821"/>
              </p:ext>
            </p:extLst>
          </p:nvPr>
        </p:nvGraphicFramePr>
        <p:xfrm>
          <a:off x="1405719" y="2590800"/>
          <a:ext cx="963532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8776716" imgH="5405628" progId="Word.Document.8">
                  <p:embed/>
                </p:oleObj>
              </mc:Choice>
              <mc:Fallback>
                <p:oleObj name="Document" r:id="rId3" imgW="8776716" imgH="540562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719" y="2590800"/>
                        <a:ext cx="963532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7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Committee Membership and Public Servants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274" y="2556931"/>
            <a:ext cx="10645253" cy="36800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As committee members, senators and representatives screen proposed laws before they are voted on.</a:t>
            </a:r>
          </a:p>
          <a:p>
            <a:pPr>
              <a:lnSpc>
                <a:spcPct val="11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oversight function</a:t>
            </a: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-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 process by which Congress, through its committees, checks to see that the agencies of the executive branch are working effectively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Members of the House and the Senate also act as servants of their constituents.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Requests from voters vary widely, and members of Congress take heed to many of them. Ignoring their constituencies would not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do them </a:t>
            </a:r>
            <a:r>
              <a:rPr lang="en-US" altLang="en-US" dirty="0">
                <a:ea typeface="ＭＳ Ｐゴシック" panose="020B0600070205080204" pitchFamily="34" charset="-128"/>
              </a:rPr>
              <a:t>well in the next election.</a:t>
            </a:r>
          </a:p>
          <a:p>
            <a:pPr>
              <a:lnSpc>
                <a:spcPct val="11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2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Today, senators and representatives are paid a salary of $174,000 a year. 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Speaker of the House gets $223,500 a </a:t>
            </a:r>
            <a:r>
              <a:rPr lang="en-US" dirty="0" smtClean="0"/>
              <a:t>year.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majority and minority leaders of both the Senate and the House, along with the President Pro Tempore, get paid $193,400 per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51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540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Garamond</vt:lpstr>
      <vt:lpstr>Organic</vt:lpstr>
      <vt:lpstr>Microsoft Word Document</vt:lpstr>
      <vt:lpstr>Bellringer</vt:lpstr>
      <vt:lpstr>Lesson 3.1</vt:lpstr>
      <vt:lpstr>Objectives (Do not Copy)</vt:lpstr>
      <vt:lpstr>Why a Bicameral Congress? </vt:lpstr>
      <vt:lpstr>Terms and Sessions </vt:lpstr>
      <vt:lpstr>Personal &amp; Political Backgrounds </vt:lpstr>
      <vt:lpstr>“Representatives of the People” </vt:lpstr>
      <vt:lpstr>Committee Membership and Public Servants </vt:lpstr>
      <vt:lpstr>Compensation</vt:lpstr>
      <vt:lpstr>Privileges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</dc:title>
  <dc:creator>Josh Walker</dc:creator>
  <cp:lastModifiedBy>Josh Walker</cp:lastModifiedBy>
  <cp:revision>4</cp:revision>
  <dcterms:created xsi:type="dcterms:W3CDTF">2016-12-24T04:11:16Z</dcterms:created>
  <dcterms:modified xsi:type="dcterms:W3CDTF">2016-12-24T05:24:02Z</dcterms:modified>
</cp:coreProperties>
</file>