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6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the President Pro Tempore make annually?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1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10 Sections 2 &amp; 3</a:t>
            </a:r>
          </a:p>
          <a:p>
            <a:r>
              <a:rPr lang="en-US" dirty="0" smtClean="0"/>
              <a:t>House of Representatives and the Senate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4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Size and Terms of the House of Representatives. </a:t>
            </a:r>
          </a:p>
          <a:p>
            <a:r>
              <a:rPr lang="en-US" dirty="0" smtClean="0"/>
              <a:t>Analyze the Formal and Informal qualifications for serving in the House. </a:t>
            </a:r>
          </a:p>
          <a:p>
            <a:r>
              <a:rPr lang="en-US" dirty="0" smtClean="0"/>
              <a:t>Describe the Size and Terms of the Senate. </a:t>
            </a:r>
          </a:p>
          <a:p>
            <a:r>
              <a:rPr lang="en-US" dirty="0" smtClean="0"/>
              <a:t>Identify the qualifications for the Senate.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6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982132"/>
            <a:ext cx="10637950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Size and Terms in the House of Representatives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556931"/>
            <a:ext cx="10637950" cy="367644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There are 435 members in the House of Representatives. 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number of seats in the House shall be 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apportioned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(distributed) among the States on the basis of their respective populations.</a:t>
            </a:r>
          </a:p>
          <a:p>
            <a:pPr marL="339725" indent="-339725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  <a:defRPr/>
            </a:pPr>
            <a:r>
              <a:rPr lang="en-US" dirty="0">
                <a:solidFill>
                  <a:schemeClr val="tx1"/>
                </a:solidFill>
              </a:rPr>
              <a:t>Members of the House of Representatives serve two-year terms.</a:t>
            </a:r>
          </a:p>
          <a:p>
            <a:pPr marL="339725" indent="-339725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  <a:defRPr/>
            </a:pPr>
            <a:r>
              <a:rPr lang="en-US" dirty="0">
                <a:solidFill>
                  <a:schemeClr val="tx1"/>
                </a:solidFill>
              </a:rPr>
              <a:t>Although there have been recent movements to limit terms, there are no limits set on the number of terms a representative may serve.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5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827585"/>
            <a:ext cx="10948114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Qualifications for the House of Representatives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The Constitution says that a member of the House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lvl="1" indent="-274320">
              <a:lnSpc>
                <a:spcPct val="110000"/>
              </a:lnSpc>
              <a:spcAft>
                <a:spcPts val="0"/>
              </a:spcAft>
              <a:buFontTx/>
              <a:buChar char=" 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(1) must be at least 25 years of age, </a:t>
            </a:r>
          </a:p>
          <a:p>
            <a:pPr lvl="1" indent="-274320">
              <a:lnSpc>
                <a:spcPct val="110000"/>
              </a:lnSpc>
              <a:spcAft>
                <a:spcPts val="0"/>
              </a:spcAft>
              <a:buFontTx/>
              <a:buChar char=" 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(2) must have been a citizen of the United States for at least seven years, and</a:t>
            </a:r>
          </a:p>
          <a:p>
            <a:pPr lvl="1" indent="-274320">
              <a:lnSpc>
                <a:spcPct val="110000"/>
              </a:lnSpc>
              <a:spcAft>
                <a:spcPts val="0"/>
              </a:spcAft>
              <a:buFontTx/>
              <a:buChar char=" 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(3) must have been an inhabitant of the State from which he or she is elected.</a:t>
            </a:r>
            <a:endParaRPr lang="en-US" altLang="en-US" dirty="0">
              <a:solidFill>
                <a:schemeClr val="tx1"/>
              </a:solidFill>
            </a:endParaRPr>
          </a:p>
          <a:p>
            <a:pPr marL="274320" indent="-274320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The realities of politics also require some informal qualifications, such as party identification, name familiarity, gender, ethnic characteristics, and political experience.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5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Elections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dirty="0"/>
              <a:t>Congressional elections are held on the Tuesday following the first Monday in November of each even-numbered year.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b="1" dirty="0"/>
              <a:t>Off-year elections</a:t>
            </a:r>
            <a:r>
              <a:rPr lang="en-US" altLang="en-US" sz="3600" dirty="0"/>
              <a:t> are those congressional elections held between presidential elections.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8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Districts and Gerrymandering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434107"/>
            <a:ext cx="10637949" cy="37992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Under the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single-member district </a:t>
            </a:r>
            <a:r>
              <a:rPr lang="en-US" altLang="en-US" sz="3200" dirty="0">
                <a:ea typeface="ＭＳ Ｐゴシック" panose="020B0600070205080204" pitchFamily="34" charset="-128"/>
              </a:rPr>
              <a:t>arrangement, the voter’s in each district elect one of the State’s representatives.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general-ticket system, no longer in use, provided that all of a State’s seats were filled at-large</a:t>
            </a:r>
            <a:r>
              <a:rPr lang="en-US" altLang="en-US" sz="2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2800" dirty="0"/>
          </a:p>
          <a:p>
            <a:pPr marL="274320" indent="-274320">
              <a:spcAft>
                <a:spcPts val="0"/>
              </a:spcAft>
              <a:defRPr/>
            </a:pPr>
            <a:r>
              <a:rPr lang="en-US" altLang="en-US" sz="3200" dirty="0"/>
              <a:t>Districts that have unusual shapes due to gerrymandered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  <a:endParaRPr lang="en-US" altLang="en-US" sz="3200" dirty="0"/>
          </a:p>
          <a:p>
            <a:pPr marL="731520" lvl="1" indent="-274320">
              <a:spcAft>
                <a:spcPts val="0"/>
              </a:spcAft>
              <a:defRPr/>
            </a:pPr>
            <a:r>
              <a:rPr lang="en-US" altLang="en-US" sz="2800" b="1" dirty="0"/>
              <a:t>Gerrymandering</a:t>
            </a:r>
            <a:r>
              <a:rPr lang="en-US" altLang="en-US" sz="2800" dirty="0"/>
              <a:t> refers to the act of drawing congressional districts to the advantage of the political party that controls the State legislature.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2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Size, Election, and Terms of 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46987"/>
            <a:ext cx="10637950" cy="3786388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Constitution says that the Senate “shall be composed of two Senators from each State.” Today’s Senate consists of 100 Senators.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Originally, the Constitution provided that senators were chosen by the State legislatures.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en-US" altLang="en-US" dirty="0"/>
              <a:t>In 1912 the Seventeenth Amendment was passed and called for the popular election of senators.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en-US" altLang="en-US" dirty="0"/>
              <a:t>Senators serve for six-year terms.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 Senate is a </a:t>
            </a:r>
            <a:r>
              <a:rPr lang="en-US" altLang="en-US" b="1" dirty="0">
                <a:ea typeface="ＭＳ Ｐゴシック" panose="020B0600070205080204" pitchFamily="34" charset="-128"/>
              </a:rPr>
              <a:t>continuous body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ea typeface="ＭＳ Ｐゴシック" panose="020B0600070205080204" pitchFamily="34" charset="-128"/>
              </a:rPr>
              <a:t> meaning that all of its seats are never up for election at the same time.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731520" lvl="1" indent="-274320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1/3 of the Senate goes up for reelection every 6 years.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1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 for the Senate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2800" dirty="0"/>
              <a:t>The requirements for the U.S. Senate are higher than for the House of Representatives.</a:t>
            </a:r>
          </a:p>
          <a:p>
            <a:pPr marL="274320" indent="-274320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2800" dirty="0"/>
              <a:t>The Constitution says that a Senator</a:t>
            </a:r>
            <a:r>
              <a:rPr lang="en-US" altLang="en-US" dirty="0"/>
              <a:t> </a:t>
            </a:r>
          </a:p>
          <a:p>
            <a:pPr lvl="1" indent="-274320">
              <a:lnSpc>
                <a:spcPct val="110000"/>
              </a:lnSpc>
              <a:spcAft>
                <a:spcPts val="0"/>
              </a:spcAft>
              <a:buFontTx/>
              <a:buChar char=" 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(1) must be at least 30 years of age, </a:t>
            </a:r>
          </a:p>
          <a:p>
            <a:pPr lvl="1" indent="-274320">
              <a:lnSpc>
                <a:spcPct val="110000"/>
              </a:lnSpc>
              <a:spcAft>
                <a:spcPts val="0"/>
              </a:spcAft>
              <a:buFontTx/>
              <a:buChar char=" 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(2) must have been a citizen of the United States for at least nine years, and</a:t>
            </a:r>
          </a:p>
          <a:p>
            <a:pPr lvl="1" indent="-274320">
              <a:lnSpc>
                <a:spcPct val="110000"/>
              </a:lnSpc>
              <a:spcAft>
                <a:spcPts val="0"/>
              </a:spcAft>
              <a:buFontTx/>
              <a:buChar char=" 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(3) must be an inhabitant of the State from which he or she is elected.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82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524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Garamond</vt:lpstr>
      <vt:lpstr>Organic</vt:lpstr>
      <vt:lpstr>Bell ringer </vt:lpstr>
      <vt:lpstr>Lesson 3.2</vt:lpstr>
      <vt:lpstr>Objectives (Do Not Copy)</vt:lpstr>
      <vt:lpstr>Size and Terms in the House of Representatives</vt:lpstr>
      <vt:lpstr>Qualifications for the House of Representatives </vt:lpstr>
      <vt:lpstr>Congressional Elections </vt:lpstr>
      <vt:lpstr>Districts and Gerrymandering </vt:lpstr>
      <vt:lpstr>Size, Election, and Terms of the Senate</vt:lpstr>
      <vt:lpstr>Qualifications for the Senate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Josh Walker</dc:creator>
  <cp:lastModifiedBy>Josh Walker</cp:lastModifiedBy>
  <cp:revision>2</cp:revision>
  <dcterms:created xsi:type="dcterms:W3CDTF">2016-12-24T05:28:46Z</dcterms:created>
  <dcterms:modified xsi:type="dcterms:W3CDTF">2016-12-24T05:45:12Z</dcterms:modified>
</cp:coreProperties>
</file>