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3"/>
  </p:handout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7" r:id="rId12"/>
  </p:sldIdLst>
  <p:sldSz cx="12192000" cy="6858000"/>
  <p:notesSz cx="6858000" cy="9239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0A575-FAF2-4F3D-8D94-9B344C4832AB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CD1A2-1222-489C-891C-EE8E859C7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00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11176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6400" y="990600"/>
            <a:ext cx="11480800" cy="42672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01686007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Formal qualifications for the House and the Senate? </a:t>
            </a:r>
          </a:p>
          <a:p>
            <a:pPr lvl="1"/>
            <a:r>
              <a:rPr lang="en-US" dirty="0" smtClean="0"/>
              <a:t>Hint: you will need 3 qualifications for each.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5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633" y="914400"/>
            <a:ext cx="11176000" cy="9144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Investigatory Power</a:t>
            </a:r>
          </a:p>
        </p:txBody>
      </p:sp>
      <p:graphicFrame>
        <p:nvGraphicFramePr>
          <p:cNvPr id="448515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62972337"/>
              </p:ext>
            </p:extLst>
          </p:nvPr>
        </p:nvGraphicFramePr>
        <p:xfrm>
          <a:off x="2384783" y="1995623"/>
          <a:ext cx="7505700" cy="473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3" imgW="8925872" imgH="5628222" progId="Word.Document.8">
                  <p:embed/>
                </p:oleObj>
              </mc:Choice>
              <mc:Fallback>
                <p:oleObj name="Document" r:id="rId3" imgW="8925872" imgH="5628222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783" y="1995623"/>
                        <a:ext cx="7505700" cy="473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81690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and Impeachment Powers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2421228"/>
            <a:ext cx="10650829" cy="3825026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Appointments</a:t>
            </a: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All major appointments made by the President must be confirmed by the Senate by majority vote.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Treaties</a:t>
            </a: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President makes treaties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charset="-128"/>
              </a:rPr>
              <a:t>“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by and with the Advice and Consent of the Senate,... provided two thirds of the Senators present concur.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charset="-128"/>
              </a:rPr>
              <a:t>”</a:t>
            </a: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House has the sole power to </a:t>
            </a:r>
            <a:r>
              <a:rPr lang="en-US" altLang="en-US" b="1" dirty="0">
                <a:solidFill>
                  <a:schemeClr val="tx2"/>
                </a:solidFill>
              </a:rPr>
              <a:t>impeach</a:t>
            </a:r>
            <a:r>
              <a:rPr lang="en-US" altLang="en-US" dirty="0">
                <a:solidFill>
                  <a:schemeClr val="tx1"/>
                </a:solidFill>
              </a:rPr>
              <a:t>,</a:t>
            </a:r>
            <a:r>
              <a:rPr lang="en-US" alt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or bring charges against the individual.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There is then a trial in the Senate. A two-thirds vote of the senators present is needed for conviction.</a:t>
            </a:r>
          </a:p>
          <a:p>
            <a:pPr lvl="2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penalty for conviction is removal from office.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3.3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 to Chapter 11</a:t>
            </a:r>
          </a:p>
          <a:p>
            <a:r>
              <a:rPr lang="en-US" dirty="0" smtClean="0"/>
              <a:t>Powers of Congress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2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(Do Not Copy)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three types of Congressional powers. </a:t>
            </a:r>
          </a:p>
          <a:p>
            <a:r>
              <a:rPr lang="en-US" dirty="0" smtClean="0"/>
              <a:t>Identify the Expressed Powers of Congress. </a:t>
            </a:r>
          </a:p>
          <a:p>
            <a:r>
              <a:rPr lang="en-US" dirty="0" smtClean="0"/>
              <a:t>Identify the Implied Powers of Congress. </a:t>
            </a:r>
          </a:p>
          <a:p>
            <a:r>
              <a:rPr lang="en-US" dirty="0" smtClean="0"/>
              <a:t>Identify the Nonlegislative Powers of Congress.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Congressional Powers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u="sng" dirty="0">
                <a:latin typeface="Arial" charset="0"/>
                <a:ea typeface="ＭＳ Ｐゴシック" charset="0"/>
              </a:rPr>
              <a:t>The Constitution grants Congress a number of specific powers in three different ways.</a:t>
            </a:r>
            <a:endParaRPr lang="en-US" alt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90000"/>
              </a:lnSpc>
              <a:buSz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(1)</a:t>
            </a:r>
            <a:r>
              <a:rPr lang="en-US" altLang="en-US" dirty="0">
                <a:ea typeface="ＭＳ Ｐゴシック" panose="020B0600070205080204" pitchFamily="34" charset="-128"/>
              </a:rPr>
              <a:t> The 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expressed powers</a:t>
            </a:r>
            <a:r>
              <a:rPr lang="en-US" altLang="en-US" dirty="0">
                <a:ea typeface="ＭＳ Ｐゴシック" panose="020B0600070205080204" pitchFamily="34" charset="-128"/>
              </a:rPr>
              <a:t> are granted to Congress explicitly in the Constitution.</a:t>
            </a:r>
          </a:p>
          <a:p>
            <a:pPr>
              <a:lnSpc>
                <a:spcPct val="90000"/>
              </a:lnSpc>
              <a:buSz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(2)</a:t>
            </a:r>
            <a:r>
              <a:rPr lang="en-US" altLang="en-US" dirty="0">
                <a:ea typeface="ＭＳ Ｐゴシック" panose="020B0600070205080204" pitchFamily="34" charset="-128"/>
              </a:rPr>
              <a:t> The 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implied powers</a:t>
            </a:r>
            <a:r>
              <a:rPr lang="en-US" altLang="en-US" dirty="0">
                <a:ea typeface="ＭＳ Ｐゴシック" panose="020B0600070205080204" pitchFamily="34" charset="-128"/>
              </a:rPr>
              <a:t> are granted by reasonable deduction from the expressed powers.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(3)</a:t>
            </a:r>
            <a:r>
              <a:rPr lang="en-US" altLang="en-US" dirty="0">
                <a:ea typeface="ＭＳ Ｐゴシック" panose="020B0600070205080204" pitchFamily="34" charset="-128"/>
              </a:rPr>
              <a:t> The 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inherent powers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are granted through the Constitution</a:t>
            </a:r>
            <a:r>
              <a:rPr lang="ja-JP" altLang="en-US" dirty="0">
                <a:latin typeface="Arial" panose="020B0604020202020204" pitchFamily="34" charset="0"/>
                <a:ea typeface="メイリオ" charset="-128"/>
              </a:rPr>
              <a:t>’</a:t>
            </a:r>
            <a:r>
              <a:rPr lang="en-US" altLang="en-US" dirty="0">
                <a:ea typeface="ＭＳ Ｐゴシック" panose="020B0600070205080204" pitchFamily="34" charset="-128"/>
              </a:rPr>
              <a:t>s creation of a National Government for the United States.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2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Expressed Powers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4" y="2485623"/>
            <a:ext cx="10650828" cy="373487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14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Legal tender</a:t>
            </a:r>
            <a:r>
              <a:rPr lang="en-US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is any kind of money that a creditor must by law accept in payment for debts.</a:t>
            </a:r>
          </a:p>
          <a:p>
            <a:pPr>
              <a:lnSpc>
                <a:spcPct val="80000"/>
              </a:lnSpc>
            </a:pPr>
            <a:r>
              <a:rPr lang="en-US" altLang="en-US" sz="11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Bankruptcy </a:t>
            </a:r>
            <a:r>
              <a:rPr lang="en-US" altLang="en-US" sz="11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is the legal proceeding in which the bankrupt person</a:t>
            </a:r>
            <a:r>
              <a:rPr lang="ja-JP" altLang="en-US" sz="1100" dirty="0">
                <a:solidFill>
                  <a:schemeClr val="tx1"/>
                </a:solidFill>
                <a:latin typeface="Arial" panose="020B0604020202020204" pitchFamily="34" charset="0"/>
                <a:ea typeface="メイリオ" charset="-128"/>
              </a:rPr>
              <a:t>’</a:t>
            </a:r>
            <a:r>
              <a:rPr lang="en-US" altLang="en-US" sz="11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 assets are distributed among those to whom a debt is owed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en-US" altLang="en-US" sz="1800" b="1" i="1" dirty="0">
                <a:solidFill>
                  <a:schemeClr val="tx1"/>
                </a:solidFill>
              </a:rPr>
              <a:t>Naturalization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lvl="1">
              <a:spcAft>
                <a:spcPts val="0"/>
              </a:spcAft>
              <a:buFontTx/>
              <a:buChar char=" "/>
              <a:defRPr/>
            </a:pPr>
            <a:r>
              <a:rPr lang="en-US" altLang="en-US" sz="1600" b="1" dirty="0">
                <a:solidFill>
                  <a:schemeClr val="tx1"/>
                </a:solidFill>
              </a:rPr>
              <a:t>Naturalization</a:t>
            </a:r>
            <a:r>
              <a:rPr lang="en-US" altLang="en-US" sz="1600" dirty="0">
                <a:solidFill>
                  <a:schemeClr val="tx1"/>
                </a:solidFill>
              </a:rPr>
              <a:t> is the process by which citizens of one country become citizens of another.</a:t>
            </a:r>
            <a:r>
              <a:rPr lang="en-US" altLang="en-US" sz="1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331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Powers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1" y="2395471"/>
            <a:ext cx="10637950" cy="3837904"/>
          </a:xfrm>
        </p:spPr>
        <p:txBody>
          <a:bodyPr>
            <a:normAutofit/>
          </a:bodyPr>
          <a:lstStyle/>
          <a:p>
            <a:pPr marL="339725" indent="-339725">
              <a:spcBef>
                <a:spcPct val="60000"/>
              </a:spcBef>
              <a:buClr>
                <a:schemeClr val="tx1"/>
              </a:buClr>
              <a:buSzPct val="150000"/>
              <a:buNone/>
              <a:defRPr/>
            </a:pPr>
            <a:r>
              <a:rPr lang="en-US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Judicial Powers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9450" lvl="1" indent="-214313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Tx/>
              <a:buChar char=" "/>
              <a:defRPr/>
            </a:pPr>
            <a:r>
              <a:rPr lang="en-US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Congress may create all of the federal courts below the Supreme Court and structure the federal judiciary.</a:t>
            </a:r>
          </a:p>
          <a:p>
            <a:pPr marL="679450" lvl="1" indent="-214313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tx1"/>
              </a:buClr>
              <a:buFontTx/>
              <a:buChar char=" "/>
              <a:defRPr/>
            </a:pPr>
            <a:r>
              <a:rPr lang="en-US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Congress may also define federal crimes and set punishment  for violators of federal law.</a:t>
            </a:r>
            <a:endParaRPr lang="en-US" altLang="en-US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indent="-339725">
              <a:spcBef>
                <a:spcPct val="60000"/>
              </a:spcBef>
              <a:spcAft>
                <a:spcPts val="0"/>
              </a:spcAft>
              <a:buClr>
                <a:schemeClr val="tx1"/>
              </a:buClr>
              <a:buSzPct val="150000"/>
              <a:buNone/>
              <a:defRPr/>
            </a:pPr>
            <a:r>
              <a:rPr lang="en-US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Over Territories and Other Areas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9450" lvl="1" indent="-214313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Tx/>
              <a:buChar char=" "/>
              <a:defRPr/>
            </a:pPr>
            <a:r>
              <a:rPr lang="en-US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way of acquiring property is through </a:t>
            </a:r>
            <a:r>
              <a:rPr lang="en-US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eminent domain,</a:t>
            </a:r>
            <a:r>
              <a:rPr lang="en-US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inherent power to take private property for public use.</a:t>
            </a:r>
            <a:endParaRPr lang="en-US" altLang="en-US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60000"/>
              </a:spcBef>
              <a:buClr>
                <a:schemeClr val="tx1"/>
              </a:buClr>
              <a:buSzPct val="150000"/>
              <a:buNone/>
            </a:pPr>
            <a:r>
              <a:rPr lang="en-US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Postal Power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40000"/>
              </a:spcBef>
              <a:buClr>
                <a:schemeClr val="tx1"/>
              </a:buClr>
              <a:buFontTx/>
              <a:buChar char=" 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I, Section 8, Clause 7 says that Congress has the power </a:t>
            </a:r>
            <a:r>
              <a:rPr lang="ja-JP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[t]o establish Post Offices and post Roads.</a:t>
            </a:r>
            <a:r>
              <a:rPr lang="ja-JP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ja-JP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indent="-339725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SzPct val="150000"/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Constitutional Amendments</a:t>
            </a:r>
            <a:endParaRPr lang="en-US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9450" lvl="1" indent="-214313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V gives Congress the power to propose amendments by a two-thirds vote in each house.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2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4643" y="609625"/>
            <a:ext cx="11176000" cy="9144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The Commerce Power</a:t>
            </a:r>
          </a:p>
        </p:txBody>
      </p:sp>
      <p:graphicFrame>
        <p:nvGraphicFramePr>
          <p:cNvPr id="423976" name="Object 40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74160741"/>
              </p:ext>
            </p:extLst>
          </p:nvPr>
        </p:nvGraphicFramePr>
        <p:xfrm>
          <a:off x="1885156" y="3329457"/>
          <a:ext cx="8396287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8769711" imgH="3170276" progId="Word.Document.8">
                  <p:embed/>
                </p:oleObj>
              </mc:Choice>
              <mc:Fallback>
                <p:oleObj name="Document" r:id="rId3" imgW="8769711" imgH="3170276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156" y="3329457"/>
                        <a:ext cx="8396287" cy="303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77" name="Text Box 41"/>
          <p:cNvSpPr txBox="1">
            <a:spLocks noChangeArrowheads="1"/>
          </p:cNvSpPr>
          <p:nvPr/>
        </p:nvSpPr>
        <p:spPr bwMode="auto">
          <a:xfrm>
            <a:off x="1543843" y="1637944"/>
            <a:ext cx="87376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dirty="0"/>
              <a:t>The </a:t>
            </a:r>
            <a:r>
              <a:rPr kumimoji="0" lang="en-US" altLang="en-US" b="1" dirty="0"/>
              <a:t>commerce power</a:t>
            </a:r>
            <a:r>
              <a:rPr kumimoji="0" lang="en-US" altLang="en-US" dirty="0"/>
              <a:t>—the power of Congress to regulate interstate and foreign trade—is granted in the Commerce Clause of the Constitution. </a:t>
            </a:r>
          </a:p>
        </p:txBody>
      </p:sp>
    </p:spTree>
    <p:extLst>
      <p:ext uri="{BB962C8B-B14F-4D97-AF65-F5344CB8AC3E}">
        <p14:creationId xmlns:p14="http://schemas.microsoft.com/office/powerpoint/2010/main" val="174724619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8" grpId="0" autoUpdateAnimBg="0"/>
      <p:bldP spid="42397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746" y="471787"/>
            <a:ext cx="9601196" cy="766292"/>
          </a:xfrm>
        </p:spPr>
        <p:txBody>
          <a:bodyPr/>
          <a:lstStyle/>
          <a:p>
            <a:r>
              <a:rPr lang="en-US" dirty="0" smtClean="0"/>
              <a:t>Implied Powers</a:t>
            </a:r>
            <a:endParaRPr lang="en-US" dirty="0"/>
          </a:p>
        </p:txBody>
      </p:sp>
      <p:pic>
        <p:nvPicPr>
          <p:cNvPr id="4" name="Picture 19" descr="MAG01se1104a5123.jpg                                           00000179PenyackJ HD                    B33A408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7" y="1320938"/>
            <a:ext cx="10586434" cy="506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17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599" y="676275"/>
            <a:ext cx="11176000" cy="9144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Limits on the Taxing Power</a:t>
            </a:r>
          </a:p>
        </p:txBody>
      </p:sp>
      <p:graphicFrame>
        <p:nvGraphicFramePr>
          <p:cNvPr id="436227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96881093"/>
              </p:ext>
            </p:extLst>
          </p:nvPr>
        </p:nvGraphicFramePr>
        <p:xfrm>
          <a:off x="2160587" y="3457575"/>
          <a:ext cx="7820025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3" imgW="8769711" imgH="3813056" progId="Word.Document.8">
                  <p:embed/>
                </p:oleObj>
              </mc:Choice>
              <mc:Fallback>
                <p:oleObj name="Document" r:id="rId3" imgW="8769711" imgH="3813056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7" y="3457575"/>
                        <a:ext cx="7820025" cy="340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9" name="Text Box 15"/>
          <p:cNvSpPr txBox="1">
            <a:spLocks noChangeArrowheads="1"/>
          </p:cNvSpPr>
          <p:nvPr/>
        </p:nvSpPr>
        <p:spPr bwMode="auto">
          <a:xfrm>
            <a:off x="2023414" y="1590675"/>
            <a:ext cx="86868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0" lang="en-US" altLang="en-US" sz="2800" u="sng" dirty="0"/>
              <a:t>A </a:t>
            </a:r>
            <a:r>
              <a:rPr kumimoji="0" lang="en-US" altLang="en-US" sz="2800" b="1" u="sng" dirty="0"/>
              <a:t>tax </a:t>
            </a:r>
            <a:r>
              <a:rPr kumimoji="0" lang="en-US" altLang="en-US" sz="2800" u="sng" dirty="0"/>
              <a:t>is a charge levied by government on persons or property to meet public needs.</a:t>
            </a:r>
            <a:r>
              <a:rPr kumimoji="0" lang="en-US" altLang="en-US" sz="2800" dirty="0"/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0" lang="en-US" altLang="en-US" sz="2800" dirty="0"/>
              <a:t>The Constitution places four limits on Congress</a:t>
            </a:r>
            <a:r>
              <a:rPr kumimoji="0" lang="ja-JP" altLang="en-US" sz="2800" dirty="0"/>
              <a:t>’</a:t>
            </a:r>
            <a:r>
              <a:rPr kumimoji="0" lang="en-US" altLang="en-US" sz="2800" dirty="0"/>
              <a:t>s power to tax:</a:t>
            </a:r>
          </a:p>
        </p:txBody>
      </p:sp>
    </p:spTree>
    <p:extLst>
      <p:ext uri="{BB962C8B-B14F-4D97-AF65-F5344CB8AC3E}">
        <p14:creationId xmlns:p14="http://schemas.microsoft.com/office/powerpoint/2010/main" val="5997193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6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6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6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6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6" grpId="0" autoUpdateAnimBg="0"/>
      <p:bldP spid="43623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467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メイリオ</vt:lpstr>
      <vt:lpstr>ＭＳ Ｐゴシック</vt:lpstr>
      <vt:lpstr>Arial</vt:lpstr>
      <vt:lpstr>Calibri</vt:lpstr>
      <vt:lpstr>Garamond</vt:lpstr>
      <vt:lpstr>ＭＳ Ｐ明朝</vt:lpstr>
      <vt:lpstr>Times New Roman</vt:lpstr>
      <vt:lpstr>Organic</vt:lpstr>
      <vt:lpstr>Microsoft Word 97 - 2003 Document</vt:lpstr>
      <vt:lpstr>Bell ringer </vt:lpstr>
      <vt:lpstr>Lesson 3.3</vt:lpstr>
      <vt:lpstr>Objectives (Do Not Copy) </vt:lpstr>
      <vt:lpstr>Congressional Powers </vt:lpstr>
      <vt:lpstr>Expressed Powers </vt:lpstr>
      <vt:lpstr>Other Powers </vt:lpstr>
      <vt:lpstr>The Commerce Power</vt:lpstr>
      <vt:lpstr>Implied Powers</vt:lpstr>
      <vt:lpstr>Limits on the Taxing Power</vt:lpstr>
      <vt:lpstr>Investigatory Power</vt:lpstr>
      <vt:lpstr>Executive and Impeachment Powers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</dc:title>
  <dc:creator>Josh Walker</dc:creator>
  <cp:lastModifiedBy>Josh Walker</cp:lastModifiedBy>
  <cp:revision>3</cp:revision>
  <cp:lastPrinted>2016-12-24T06:09:22Z</cp:lastPrinted>
  <dcterms:created xsi:type="dcterms:W3CDTF">2016-12-24T05:45:22Z</dcterms:created>
  <dcterms:modified xsi:type="dcterms:W3CDTF">2016-12-24T06:09:34Z</dcterms:modified>
</cp:coreProperties>
</file>