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E7BB2-6964-46A4-9E21-A030AF9E316E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407B3-3515-463A-88DD-8FB86E27D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A9ECB3-462C-4FF5-8F47-4516A470EF5B}" type="slidenum">
              <a:rPr kumimoji="0" lang="en-US" altLang="en-US" sz="1200"/>
              <a:pPr/>
              <a:t>6</a:t>
            </a:fld>
            <a:endParaRPr kumimoji="0" lang="en-US" altLang="en-US" sz="120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36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types of powers of Congress?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2067" y="995011"/>
            <a:ext cx="9601196" cy="130386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Joint and Conference Committees</a:t>
            </a:r>
          </a:p>
        </p:txBody>
      </p:sp>
      <p:sp>
        <p:nvSpPr>
          <p:cNvPr id="423973" name="Rectangle 37"/>
          <p:cNvSpPr>
            <a:spLocks noGrp="1" noChangeArrowheads="1"/>
          </p:cNvSpPr>
          <p:nvPr>
            <p:ph idx="1"/>
          </p:nvPr>
        </p:nvSpPr>
        <p:spPr>
          <a:xfrm>
            <a:off x="1840336" y="2511381"/>
            <a:ext cx="8511327" cy="37285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A </a:t>
            </a:r>
            <a:r>
              <a:rPr lang="en-US" altLang="en-US" sz="2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joint committee</a:t>
            </a:r>
            <a:r>
              <a:rPr lang="en-US" altLang="en-US" sz="2600" dirty="0">
                <a:ea typeface="ＭＳ Ｐゴシック" panose="020B0600070205080204" pitchFamily="34" charset="-128"/>
              </a:rPr>
              <a:t> is one composed of members of both houses.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Examples of joint committees include the Joint Economic Committee, the Joint Committee on Printing, and the Joint Committee on the Library of Congress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A </a:t>
            </a:r>
            <a:r>
              <a:rPr lang="en-US" altLang="en-US" sz="2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conference committee</a:t>
            </a:r>
            <a:r>
              <a:rPr lang="en-US" altLang="en-US" sz="26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—</a:t>
            </a:r>
            <a:r>
              <a:rPr lang="en-US" altLang="en-US" sz="2600" dirty="0">
                <a:ea typeface="ＭＳ Ｐゴシック" panose="020B0600070205080204" pitchFamily="34" charset="-128"/>
              </a:rPr>
              <a:t>a temporary, joint body—is created to iron out differences between bills passed by the House and Senate before they are sent to the President.</a:t>
            </a:r>
          </a:p>
        </p:txBody>
      </p:sp>
    </p:spTree>
    <p:extLst>
      <p:ext uri="{BB962C8B-B14F-4D97-AF65-F5344CB8AC3E}">
        <p14:creationId xmlns:p14="http://schemas.microsoft.com/office/powerpoint/2010/main" val="58191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3.4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12</a:t>
            </a:r>
          </a:p>
          <a:p>
            <a:r>
              <a:rPr lang="en-US" dirty="0" smtClean="0"/>
              <a:t>Organizations in Congress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how and when Congress convenes. </a:t>
            </a:r>
          </a:p>
          <a:p>
            <a:r>
              <a:rPr lang="en-US" dirty="0" smtClean="0"/>
              <a:t>Compare the roles of the presiding officers in the Senate and the House. </a:t>
            </a:r>
          </a:p>
          <a:p>
            <a:r>
              <a:rPr lang="en-US" dirty="0" smtClean="0"/>
              <a:t>Explain how the standing committees function. </a:t>
            </a:r>
          </a:p>
          <a:p>
            <a:r>
              <a:rPr lang="en-US" dirty="0" smtClean="0"/>
              <a:t>Describe the duties and responsibilities of the House Rules Committee. </a:t>
            </a:r>
          </a:p>
          <a:p>
            <a:r>
              <a:rPr lang="en-US" dirty="0" smtClean="0"/>
              <a:t>Compare the Functions of joint and conference committees.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1915" y="1106957"/>
            <a:ext cx="8308975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Congress Convenes</a:t>
            </a:r>
          </a:p>
        </p:txBody>
      </p:sp>
      <p:sp>
        <p:nvSpPr>
          <p:cNvPr id="389146" name="Rectangle 26"/>
          <p:cNvSpPr>
            <a:spLocks noGrp="1" noChangeArrowheads="1"/>
          </p:cNvSpPr>
          <p:nvPr>
            <p:ph idx="1"/>
          </p:nvPr>
        </p:nvSpPr>
        <p:spPr>
          <a:xfrm>
            <a:off x="785612" y="2446986"/>
            <a:ext cx="10650828" cy="383951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Congress convenes every two years—on January 3 of every odd-numbered year.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The House has formal organizational meetings at the beginning of each term to determine committee membership and standing officers.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The Senate, because it is a continuous body, has fewer organizational issues to address at the start of each term.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When Congress is organized, the President presents a State of the Union message to a joint session of Congress. This message, in which the President reports on the state of the nation as he sees it, is given annually. </a:t>
            </a:r>
          </a:p>
        </p:txBody>
      </p:sp>
    </p:spTree>
    <p:extLst>
      <p:ext uri="{BB962C8B-B14F-4D97-AF65-F5344CB8AC3E}">
        <p14:creationId xmlns:p14="http://schemas.microsoft.com/office/powerpoint/2010/main" val="239024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9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9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89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7" grpId="0" animBg="1" autoUpdateAnimBg="0"/>
      <p:bldP spid="389146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200087" y="621524"/>
            <a:ext cx="9601196" cy="130386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sz="4800" dirty="0" smtClean="0">
                <a:ea typeface="ＭＳ Ｐゴシック" panose="020B0600070205080204" pitchFamily="34" charset="-128"/>
              </a:rPr>
              <a:t>The Presiding Officers</a:t>
            </a:r>
          </a:p>
        </p:txBody>
      </p:sp>
      <p:sp>
        <p:nvSpPr>
          <p:cNvPr id="390195" name="Rectangle 1075"/>
          <p:cNvSpPr>
            <a:spLocks noGrp="1" noChangeArrowheads="1"/>
          </p:cNvSpPr>
          <p:nvPr>
            <p:ph sz="half" idx="1"/>
          </p:nvPr>
        </p:nvSpPr>
        <p:spPr>
          <a:xfrm>
            <a:off x="1295401" y="2434398"/>
            <a:ext cx="4500091" cy="3798977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Speaker of the House</a:t>
            </a:r>
            <a:endParaRPr lang="en-US" altLang="en-US" sz="20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000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Speaker of the House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 is the presiding officer of the House of Representatives and the acknowledged leader of the majority party.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000" dirty="0">
                <a:ea typeface="ＭＳ Ｐゴシック" panose="020B0600070205080204" pitchFamily="34" charset="-128"/>
              </a:rPr>
              <a:t>Speaker</a:t>
            </a:r>
            <a:r>
              <a:rPr lang="ja-JP" altLang="en-US" sz="2000" dirty="0">
                <a:latin typeface="Arial" panose="020B0604020202020204" pitchFamily="34" charset="0"/>
                <a:ea typeface="MS Gothic" panose="020B0609070205080204" pitchFamily="49" charset="-128"/>
              </a:rPr>
              <a:t>’</a:t>
            </a:r>
            <a:r>
              <a:rPr lang="en-US" altLang="en-US" sz="2000" dirty="0">
                <a:ea typeface="ＭＳ Ｐゴシック" panose="020B0600070205080204" pitchFamily="34" charset="-128"/>
              </a:rPr>
              <a:t>s main duties revolve around presiding over and keeping order in the House.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 Speaker names the members of all select and conference committees, and signs all bills and resolutions passed by the House.</a:t>
            </a:r>
          </a:p>
        </p:txBody>
      </p:sp>
      <p:sp>
        <p:nvSpPr>
          <p:cNvPr id="390196" name="Rectangle 1076"/>
          <p:cNvSpPr>
            <a:spLocks noGrp="1" noChangeArrowheads="1"/>
          </p:cNvSpPr>
          <p:nvPr>
            <p:ph sz="half" idx="2"/>
          </p:nvPr>
        </p:nvSpPr>
        <p:spPr>
          <a:xfrm>
            <a:off x="6336406" y="2408641"/>
            <a:ext cx="4464877" cy="3824734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President of the Senate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job of </a:t>
            </a:r>
            <a:r>
              <a:rPr lang="en-US" altLang="en-U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president of the Senate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is assigned by the Constitution to the Vice President.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president of the Senate has many of the same duties as the Speaker of the House, but cannot cast votes on legislation.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president </a:t>
            </a:r>
            <a:r>
              <a:rPr lang="en-US" altLang="en-US" sz="2000" b="1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pro tempore</a:t>
            </a:r>
            <a:r>
              <a:rPr lang="en-US" altLang="en-US" sz="20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</a:t>
            </a:r>
            <a:r>
              <a:rPr lang="en-US" altLang="en-US" sz="2000" b="1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leader of the majority party, is elected from the Senate and serves in the Vice </a:t>
            </a:r>
            <a:r>
              <a:rPr lang="en-US" altLang="en-US" sz="2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’</a:t>
            </a:r>
            <a:r>
              <a:rPr lang="en-US" altLang="en-US" sz="20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s 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absence.</a:t>
            </a:r>
            <a:endParaRPr lang="en-US" altLang="en-US" sz="1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63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0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0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0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0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0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nimBg="1" autoUpdateAnimBg="0"/>
      <p:bldP spid="390195" grpId="0" build="p" bldLvl="2" autoUpdateAnimBg="0"/>
      <p:bldP spid="390196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ea typeface="ＭＳ Ｐゴシック" panose="020B0600070205080204" pitchFamily="34" charset="-128"/>
              </a:rPr>
              <a:t>Party Officers</a:t>
            </a:r>
          </a:p>
        </p:txBody>
      </p:sp>
      <p:sp>
        <p:nvSpPr>
          <p:cNvPr id="391200" name="Rectangle 32"/>
          <p:cNvSpPr>
            <a:spLocks noGrp="1" noChangeArrowheads="1"/>
          </p:cNvSpPr>
          <p:nvPr>
            <p:ph sz="half" idx="1"/>
          </p:nvPr>
        </p:nvSpPr>
        <p:spPr>
          <a:xfrm>
            <a:off x="746975" y="2622729"/>
            <a:ext cx="10676585" cy="1323975"/>
          </a:xfrm>
        </p:spPr>
        <p:txBody>
          <a:bodyPr rtlCol="0">
            <a:normAutofit/>
          </a:bodyPr>
          <a:lstStyle/>
          <a:p>
            <a:pPr algn="ctr">
              <a:spcAft>
                <a:spcPts val="0"/>
              </a:spcAft>
              <a:buClr>
                <a:schemeClr val="bg1">
                  <a:lumMod val="65000"/>
                </a:schemeClr>
              </a:buClr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The Party Caucus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altLang="en-US" dirty="0">
                <a:solidFill>
                  <a:schemeClr val="tx1"/>
                </a:solidFill>
              </a:rPr>
              <a:t>The </a:t>
            </a:r>
            <a:r>
              <a:rPr lang="en-US" altLang="en-US" b="1" dirty="0">
                <a:solidFill>
                  <a:schemeClr val="tx1"/>
                </a:solidFill>
              </a:rPr>
              <a:t>party caucus</a:t>
            </a:r>
            <a:r>
              <a:rPr lang="en-US" altLang="en-US" dirty="0">
                <a:solidFill>
                  <a:schemeClr val="tx1"/>
                </a:solidFill>
              </a:rPr>
              <a:t> is a closed meeting of the members of each party in each house which deals with matters of party organization</a:t>
            </a:r>
            <a:r>
              <a:rPr lang="en-US" altLang="en-US" dirty="0"/>
              <a:t>.</a:t>
            </a:r>
            <a:endParaRPr lang="en-US" altLang="en-US" sz="1800" dirty="0"/>
          </a:p>
        </p:txBody>
      </p:sp>
      <p:sp>
        <p:nvSpPr>
          <p:cNvPr id="391201" name="Rectangle 33"/>
          <p:cNvSpPr>
            <a:spLocks noGrp="1" noChangeArrowheads="1"/>
          </p:cNvSpPr>
          <p:nvPr>
            <p:ph sz="half" idx="2"/>
          </p:nvPr>
        </p:nvSpPr>
        <p:spPr>
          <a:xfrm>
            <a:off x="618186" y="4373586"/>
            <a:ext cx="10972800" cy="194151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Floor Leaders</a:t>
            </a:r>
            <a:endParaRPr lang="en-US" altLang="en-US" sz="17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floor leaders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are party officers picked for their posts by their party colleagues.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 party </a:t>
            </a:r>
            <a:r>
              <a:rPr lang="en-US" altLang="en-US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whips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assist the floor leaders and serve as a liaison between the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party</a:t>
            </a:r>
            <a:r>
              <a:rPr lang="en-US" altLang="en-US" dirty="0" smtClean="0">
                <a:latin typeface="Arial" panose="020B0604020202020204" pitchFamily="34" charset="0"/>
                <a:ea typeface="MS Gothic" panose="020B0609070205080204" pitchFamily="49" charset="-128"/>
              </a:rPr>
              <a:t>’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leadership and its rank-and-file members.</a:t>
            </a:r>
            <a:endParaRPr lang="en-US" altLang="en-US" sz="17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04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Committee Chairmen and Seniority Rule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40996" y="2394028"/>
            <a:ext cx="5140706" cy="3665381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Committee Chairmen</a:t>
            </a:r>
            <a:endParaRPr lang="en-US" altLang="en-US" sz="1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committee chairmen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are the members who head the standing committees in each chamber of Congress.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chairman of each of these permanent committees is chosen from the majority party by the majority party caucus.</a:t>
            </a:r>
            <a:endParaRPr lang="en-US" altLang="en-US" sz="1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30093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6274693" y="2394028"/>
            <a:ext cx="5123109" cy="3908134"/>
          </a:xfrm>
        </p:spPr>
        <p:txBody>
          <a:bodyPr rtlCol="0">
            <a:normAutofit lnSpcReduction="10000"/>
          </a:bodyPr>
          <a:lstStyle/>
          <a:p>
            <a:pPr algn="ctr">
              <a:spcAft>
                <a:spcPts val="0"/>
              </a:spcAft>
              <a:buClr>
                <a:schemeClr val="bg1">
                  <a:lumMod val="65000"/>
                </a:schemeClr>
              </a:buClr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Seniority Rule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altLang="en-US" dirty="0">
                <a:solidFill>
                  <a:schemeClr val="tx1"/>
                </a:solidFill>
              </a:rPr>
              <a:t>The </a:t>
            </a:r>
            <a:r>
              <a:rPr lang="en-US" altLang="en-US" b="1" dirty="0">
                <a:solidFill>
                  <a:schemeClr val="tx1"/>
                </a:solidFill>
              </a:rPr>
              <a:t>seniority rule</a:t>
            </a:r>
            <a:r>
              <a:rPr lang="en-US" altLang="en-US" dirty="0">
                <a:solidFill>
                  <a:schemeClr val="tx1"/>
                </a:solidFill>
              </a:rPr>
              <a:t>, an unwritten custom, holds that the most important posts will be held by those party members with the longest records of service in Congress.</a:t>
            </a:r>
          </a:p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altLang="en-US" dirty="0">
                <a:solidFill>
                  <a:schemeClr val="tx1"/>
                </a:solidFill>
              </a:rPr>
              <a:t>The head of each committee is often the longest-serving member of the committee from the majority party.</a:t>
            </a:r>
          </a:p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2168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17" name="Rectangle 25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ea typeface="ＭＳ Ｐゴシック" panose="020B0600070205080204" pitchFamily="34" charset="-128"/>
              </a:rPr>
              <a:t>Standing Committees</a:t>
            </a:r>
          </a:p>
        </p:txBody>
      </p:sp>
      <p:sp>
        <p:nvSpPr>
          <p:cNvPr id="392218" name="Rectangle 2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b="1">
                <a:solidFill>
                  <a:schemeClr val="tx2"/>
                </a:solidFill>
                <a:ea typeface="ＭＳ Ｐゴシック" panose="020B0600070205080204" pitchFamily="34" charset="-128"/>
              </a:rPr>
              <a:t>Standing committees</a:t>
            </a:r>
            <a:r>
              <a:rPr lang="en-US" altLang="en-US" sz="2600">
                <a:ea typeface="ＭＳ Ｐゴシック" panose="020B0600070205080204" pitchFamily="34" charset="-128"/>
              </a:rPr>
              <a:t> are permanent panels in Congress to which bills of similar nature could be sent.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Most of the standing committees handle bills dealing with particular policy matters, such as veterans</a:t>
            </a:r>
            <a:r>
              <a:rPr lang="ja-JP" altLang="en-US" sz="2600">
                <a:latin typeface="Arial" panose="020B0604020202020204" pitchFamily="34" charset="0"/>
                <a:ea typeface="MS Gothic" panose="020B0609070205080204" pitchFamily="49" charset="-128"/>
              </a:rPr>
              <a:t>’</a:t>
            </a:r>
            <a:r>
              <a:rPr lang="en-US" altLang="en-US" sz="2600">
                <a:ea typeface="ＭＳ Ｐゴシック" panose="020B0600070205080204" pitchFamily="34" charset="-128"/>
              </a:rPr>
              <a:t> affairs or foreign relations.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The majority party always holds a majority of the seats on each committee (the lone exception being the House Committee on Standards of Official Conduct).</a:t>
            </a:r>
            <a:endParaRPr lang="en-US" altLang="en-US" sz="2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b="1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37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2683" y="1081825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The House Rules Committee and Select Committees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94262" name="Rectangle 22"/>
          <p:cNvSpPr>
            <a:spLocks noGrp="1" noChangeArrowheads="1"/>
          </p:cNvSpPr>
          <p:nvPr>
            <p:ph sz="half" idx="1"/>
          </p:nvPr>
        </p:nvSpPr>
        <p:spPr>
          <a:xfrm>
            <a:off x="1524000" y="2492934"/>
            <a:ext cx="4229100" cy="3527962"/>
          </a:xfrm>
        </p:spPr>
        <p:txBody>
          <a:bodyPr rtlCol="0">
            <a:normAutofit fontScale="92500"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buClr>
                <a:schemeClr val="bg1">
                  <a:lumMod val="65000"/>
                </a:schemeClr>
              </a:buClr>
              <a:buFontTx/>
              <a:buChar char=" 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The House Rules Committee</a:t>
            </a:r>
            <a:endParaRPr lang="en-US" altLang="en-US" sz="1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altLang="en-US" sz="2600" dirty="0">
                <a:solidFill>
                  <a:schemeClr val="tx1"/>
                </a:solidFill>
              </a:rPr>
              <a:t>The Rules Committee decides whether and under what conditions the full House will consider a measure.</a:t>
            </a:r>
          </a:p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altLang="en-US" sz="2600" dirty="0">
                <a:solidFill>
                  <a:schemeClr val="tx1"/>
                </a:solidFill>
              </a:rPr>
              <a:t>This places great power in the Rules Committee, as it can speed, delay, or even prevent House action on a measure.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94263" name="Rectangle 23"/>
          <p:cNvSpPr>
            <a:spLocks noGrp="1" noChangeArrowheads="1"/>
          </p:cNvSpPr>
          <p:nvPr>
            <p:ph sz="half" idx="2"/>
          </p:nvPr>
        </p:nvSpPr>
        <p:spPr>
          <a:xfrm>
            <a:off x="6637583" y="2492934"/>
            <a:ext cx="4229100" cy="3275482"/>
          </a:xfrm>
        </p:spPr>
        <p:txBody>
          <a:bodyPr rtlCol="0">
            <a:normAutofit fontScale="92500"/>
          </a:bodyPr>
          <a:lstStyle/>
          <a:p>
            <a:pPr algn="ctr">
              <a:spcAft>
                <a:spcPts val="0"/>
              </a:spcAft>
              <a:buClr>
                <a:schemeClr val="bg1">
                  <a:lumMod val="65000"/>
                </a:schemeClr>
              </a:buClr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The Select Committees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altLang="en-US" sz="2600" dirty="0">
                <a:solidFill>
                  <a:schemeClr val="tx2"/>
                </a:solidFill>
              </a:rPr>
              <a:t>Select committees</a:t>
            </a:r>
            <a:r>
              <a:rPr lang="en-US" altLang="en-US" sz="2600" dirty="0"/>
              <a:t> are panels established to handle a specific matter and usually exist for a limited time.</a:t>
            </a:r>
          </a:p>
          <a:p>
            <a:pPr>
              <a:spcAft>
                <a:spcPts val="0"/>
              </a:spcAft>
              <a:buClr>
                <a:schemeClr val="bg1">
                  <a:lumMod val="65000"/>
                </a:schemeClr>
              </a:buClr>
              <a:defRPr/>
            </a:pPr>
            <a:r>
              <a:rPr lang="en-US" altLang="en-US" sz="2600" dirty="0"/>
              <a:t>Most select committees are formed to investigate a current matter.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4827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704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Gothic</vt:lpstr>
      <vt:lpstr>ＭＳ Ｐゴシック</vt:lpstr>
      <vt:lpstr>Arial</vt:lpstr>
      <vt:lpstr>Calibri</vt:lpstr>
      <vt:lpstr>Garamond</vt:lpstr>
      <vt:lpstr>Organic</vt:lpstr>
      <vt:lpstr>Bell ringer</vt:lpstr>
      <vt:lpstr>Lesson 3.4</vt:lpstr>
      <vt:lpstr>Objectives (Do Not Copy)</vt:lpstr>
      <vt:lpstr>Congress Convenes</vt:lpstr>
      <vt:lpstr>The Presiding Officers</vt:lpstr>
      <vt:lpstr>Party Officers</vt:lpstr>
      <vt:lpstr>Committee Chairmen and Seniority Rule</vt:lpstr>
      <vt:lpstr>Standing Committees</vt:lpstr>
      <vt:lpstr>The House Rules Committee and Select Committees</vt:lpstr>
      <vt:lpstr>Joint and Conference Committees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Josh Walker</dc:creator>
  <cp:lastModifiedBy>Josh Walker</cp:lastModifiedBy>
  <cp:revision>2</cp:revision>
  <dcterms:created xsi:type="dcterms:W3CDTF">2016-12-24T06:09:46Z</dcterms:created>
  <dcterms:modified xsi:type="dcterms:W3CDTF">2016-12-24T06:26:07Z</dcterms:modified>
</cp:coreProperties>
</file>