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roMQlKia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pic>
        <p:nvPicPr>
          <p:cNvPr id="4" name="FFroMQlKia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039" y="2415370"/>
            <a:ext cx="6840829" cy="3847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6868" y="2614411"/>
            <a:ext cx="305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three facts from this video. They must pertain to how a bill becomes a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on the Senate Floor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 bill is placed on the calendar of the House or Senate until it is scheduled for discussion.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 House and Senate have different rules for debating the bill.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The Senate is chaired by the Vice President; the President Pro Tempore may chair in his place.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There are no time limits to debate in the Senate. Members may speak for as long as they choose.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Amendments may be offered at any time during debate</a:t>
            </a:r>
            <a:r>
              <a:rPr lang="en-US" alt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altLang="en-US" dirty="0" smtClean="0">
                <a:latin typeface="Arial Narrow" panose="020B0606020202030204" pitchFamily="34" charset="0"/>
              </a:rPr>
              <a:t>A </a:t>
            </a:r>
            <a:r>
              <a:rPr lang="en-US" altLang="en-US" b="1" dirty="0" smtClean="0">
                <a:latin typeface="Arial Narrow" panose="020B0606020202030204" pitchFamily="34" charset="0"/>
              </a:rPr>
              <a:t>Filibuster </a:t>
            </a:r>
            <a:r>
              <a:rPr lang="en-US" altLang="en-US" dirty="0" smtClean="0">
                <a:latin typeface="Arial Narrow" panose="020B0606020202030204" pitchFamily="34" charset="0"/>
              </a:rPr>
              <a:t>may occur, which is talking a bill to death. 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8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on the House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 Narrow" panose="020B0606020202030204" pitchFamily="34" charset="0"/>
              </a:rPr>
              <a:t>The House is chaired by the Speaker of the House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 Narrow" panose="020B0606020202030204" pitchFamily="34" charset="0"/>
              </a:rPr>
              <a:t>Before debate begins, a time limit is set for how long any Member can speak (usually 1 – 5 minutes).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 Narrow" panose="020B0606020202030204" pitchFamily="34" charset="0"/>
              </a:rPr>
              <a:t>First a Member speaks who is for the bill and then one who is against the bill. Debate continues in this way.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Debate on a bill can be ended by a simple majority vote.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Following this debate, amendments to the bill can then be suggested and debated. The same rules apply.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Finally, the bill is put to a vote.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1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459865"/>
            <a:ext cx="10689464" cy="3760631"/>
          </a:xfrm>
        </p:spPr>
        <p:txBody>
          <a:bodyPr>
            <a:normAutofit fontScale="77500" lnSpcReduction="20000"/>
          </a:bodyPr>
          <a:lstStyle/>
          <a:p>
            <a:pPr marL="609600" indent="-609600" algn="ctr">
              <a:buClr>
                <a:schemeClr val="tx1"/>
              </a:buClr>
              <a:buFontTx/>
              <a:buNone/>
            </a:pPr>
            <a:r>
              <a:rPr lang="en-US" altLang="en-US" sz="3600" b="1" dirty="0">
                <a:latin typeface="Arial Narrow" panose="020B0606020202030204" pitchFamily="34" charset="0"/>
              </a:rPr>
              <a:t>The President has 4 options:</a:t>
            </a:r>
          </a:p>
          <a:p>
            <a:pPr marL="990600" lvl="1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latin typeface="Arial Narrow" panose="020B0606020202030204" pitchFamily="34" charset="0"/>
              </a:rPr>
              <a:t>Sign into law.</a:t>
            </a:r>
            <a:r>
              <a:rPr lang="en-US" altLang="en-US" sz="3200" dirty="0">
                <a:latin typeface="Arial Narrow" panose="020B0606020202030204" pitchFamily="34" charset="0"/>
              </a:rPr>
              <a:t> He can sign the bill, which then becomes a law.</a:t>
            </a:r>
          </a:p>
          <a:p>
            <a:pPr marL="990600" lvl="1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latin typeface="Arial Narrow" panose="020B0606020202030204" pitchFamily="34" charset="0"/>
              </a:rPr>
              <a:t>Law without signature.</a:t>
            </a:r>
            <a:r>
              <a:rPr lang="en-US" altLang="en-US" sz="3200" dirty="0">
                <a:latin typeface="Arial Narrow" panose="020B0606020202030204" pitchFamily="34" charset="0"/>
              </a:rPr>
              <a:t> He can let the bill sit on his desk for 10 days without signing it while Congress is in session. The bill then becomes a law.</a:t>
            </a:r>
          </a:p>
          <a:p>
            <a:pPr marL="990600" lvl="1" indent="-533400">
              <a:buClr>
                <a:schemeClr val="tx1"/>
              </a:buClr>
              <a:buFontTx/>
              <a:buAutoNum type="arabicPeriod" startAt="3"/>
            </a:pPr>
            <a:r>
              <a:rPr lang="en-US" altLang="en-US" sz="3200" b="1" dirty="0">
                <a:latin typeface="Arial Narrow" panose="020B0606020202030204" pitchFamily="34" charset="0"/>
              </a:rPr>
              <a:t>Veto.</a:t>
            </a:r>
            <a:r>
              <a:rPr lang="en-US" altLang="en-US" sz="3200" dirty="0">
                <a:latin typeface="Arial Narrow" panose="020B0606020202030204" pitchFamily="34" charset="0"/>
              </a:rPr>
              <a:t> He can choose to not sign the bill, so it will not become a law. However, if the bill is then passed by 2/3 of </a:t>
            </a:r>
            <a:r>
              <a:rPr lang="en-US" altLang="en-US" sz="3200" u="sng" dirty="0">
                <a:latin typeface="Arial Narrow" panose="020B0606020202030204" pitchFamily="34" charset="0"/>
              </a:rPr>
              <a:t>both</a:t>
            </a:r>
            <a:r>
              <a:rPr lang="en-US" altLang="en-US" sz="3200" dirty="0">
                <a:latin typeface="Arial Narrow" panose="020B0606020202030204" pitchFamily="34" charset="0"/>
              </a:rPr>
              <a:t> the House and the Senate, it still becomes a law.</a:t>
            </a:r>
          </a:p>
          <a:p>
            <a:pPr marL="990600" lvl="1" indent="-533400">
              <a:buClr>
                <a:schemeClr val="tx1"/>
              </a:buClr>
              <a:buFontTx/>
              <a:buAutoNum type="arabicPeriod" startAt="3"/>
            </a:pPr>
            <a:r>
              <a:rPr lang="en-US" altLang="en-US" sz="3200" b="1" dirty="0">
                <a:latin typeface="Arial Narrow" panose="020B0606020202030204" pitchFamily="34" charset="0"/>
              </a:rPr>
              <a:t>Pocket veto.</a:t>
            </a:r>
            <a:r>
              <a:rPr lang="en-US" altLang="en-US" sz="3200" dirty="0">
                <a:latin typeface="Arial Narrow" panose="020B0606020202030204" pitchFamily="34" charset="0"/>
              </a:rPr>
              <a:t> If, after 10 days, he has not signed it and Congress is no longer in session, the bill does not become a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8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12</a:t>
            </a:r>
          </a:p>
          <a:p>
            <a:r>
              <a:rPr lang="en-US" dirty="0" smtClean="0"/>
              <a:t>How A Bill becomes a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types of Bills and resolutions. </a:t>
            </a:r>
          </a:p>
          <a:p>
            <a:r>
              <a:rPr lang="en-US" dirty="0" smtClean="0"/>
              <a:t>List the steps in a bill becoming a law.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Bills and Resolutions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2556931"/>
            <a:ext cx="2331076" cy="3318936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chemeClr val="tx2"/>
                </a:solidFill>
              </a:rPr>
              <a:t>bill</a:t>
            </a:r>
            <a:r>
              <a:rPr lang="en-US" altLang="en-US" dirty="0"/>
              <a:t> is a proposed law presented to the House or Senate for consideration.</a:t>
            </a:r>
          </a:p>
          <a:p>
            <a:endParaRPr lang="en-US" dirty="0"/>
          </a:p>
        </p:txBody>
      </p:sp>
      <p:pic>
        <p:nvPicPr>
          <p:cNvPr id="4" name="Picture 30" descr="MAG01se1203a5110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8368"/>
            <a:ext cx="5565725" cy="44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A member of the House or Senate drafts a bill.</a:t>
            </a:r>
          </a:p>
          <a:p>
            <a:pPr marL="609600" indent="-609600"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They submit the bill to the House or Senate. </a:t>
            </a:r>
          </a:p>
          <a:p>
            <a:pPr marL="609600" indent="-609600"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 bill is assigned a number that begins with: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altLang="en-US" sz="3200" dirty="0">
                <a:latin typeface="Arial Narrow" panose="020B0606020202030204" pitchFamily="34" charset="0"/>
              </a:rPr>
              <a:t>H.R. for House of Representatives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altLang="en-US" sz="3200" dirty="0">
                <a:latin typeface="Arial Narrow" panose="020B0606020202030204" pitchFamily="34" charset="0"/>
              </a:rPr>
              <a:t>S. for Senate</a:t>
            </a:r>
          </a:p>
          <a:p>
            <a:pPr marL="609600" indent="-609600"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 bill is then sent to the appropriate committee.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9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Standing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52" y="2415655"/>
            <a:ext cx="5347648" cy="3821372"/>
          </a:xfrm>
        </p:spPr>
        <p:txBody>
          <a:bodyPr numCol="1">
            <a:normAutofit fontScale="47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1.This </a:t>
            </a:r>
            <a:r>
              <a:rPr lang="en-US" alt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permanent committee in the House or Senate that studies bills related to a general topic, such as education, agriculture or science.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alt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discusses the bill.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Committee </a:t>
            </a:r>
            <a:r>
              <a:rPr lang="en-US" alt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suggest and vote on amendments.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alt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votes on whether to send the bill to the full House or Senate.</a:t>
            </a:r>
          </a:p>
          <a:p>
            <a:pPr marL="0" indent="0">
              <a:buNone/>
            </a:pP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alt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chair assigns the bill to the appropriate subcommittee</a:t>
            </a:r>
            <a:r>
              <a:rPr lang="en-US" alt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3800" dirty="0">
              <a:latin typeface="Arial Narrow" panose="020B0606020202030204" pitchFamily="34" charset="0"/>
            </a:endParaRPr>
          </a:p>
          <a:p>
            <a:endParaRPr lang="en-US" altLang="en-US" sz="3800" dirty="0" smtClean="0">
              <a:latin typeface="Arial Narrow" panose="020B0606020202030204" pitchFamily="34" charset="0"/>
            </a:endParaRPr>
          </a:p>
          <a:p>
            <a:endParaRPr lang="en-US" altLang="en-US" sz="34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2837" y="2415655"/>
            <a:ext cx="5003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Arial Narrow" panose="020B0606020202030204" pitchFamily="34" charset="0"/>
              </a:rPr>
              <a:t>6. If </a:t>
            </a:r>
            <a:r>
              <a:rPr lang="en-US" altLang="en-US" sz="2400" dirty="0">
                <a:latin typeface="Arial Narrow" panose="020B0606020202030204" pitchFamily="34" charset="0"/>
              </a:rPr>
              <a:t>the bill passes, the committee writes a report explaining: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The key points of the bill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The changes they have made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How this bill compares to current laws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Arial Narrow" panose="020B0606020202030204" pitchFamily="34" charset="0"/>
              </a:rPr>
              <a:t>Why they recommend this bill for approval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Arial Narrow" panose="020B0606020202030204" pitchFamily="34" charset="0"/>
              </a:rPr>
              <a:t>7. The </a:t>
            </a:r>
            <a:r>
              <a:rPr lang="en-US" altLang="en-US" sz="2400" dirty="0">
                <a:latin typeface="Arial Narrow" panose="020B0606020202030204" pitchFamily="34" charset="0"/>
              </a:rPr>
              <a:t>bill and the report are then sent to the full House or Senate.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9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38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7922" y="2415653"/>
            <a:ext cx="10658902" cy="3807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The subcommittee studies bills related to a sub-set of the topics covered by the standing committee.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All of the members of the subcommittee are part of the standing committee.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Most of the discussion in Congress takes place here.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The chair of the subcommittee, in consultation with other committee members, decides whether to schedule a bill for discussion.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The subcommittee may also decide to stop action on a bill that they think is not necessary or wise. The bill then dies.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The subcommittee first holds hearings on the bill, giving supporters, opponents and experts a chance to voice their views.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Amendments (changes) to the bill are then suggested and voted on.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The subcommittee may also decide to write an entirely new bill.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Finally, the subcommittee votes on whether to take the bill to the full committee for a vote.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>
                <a:latin typeface="Arial Narrow" panose="020B0606020202030204" pitchFamily="34" charset="0"/>
              </a:rPr>
              <a:t>If the bill does not pass, it 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Conference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latin typeface="Arial Narrow" panose="020B0606020202030204" pitchFamily="34" charset="0"/>
              </a:rPr>
              <a:t>The conference committee includes members of both the House and the Senate.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latin typeface="Arial Narrow" panose="020B0606020202030204" pitchFamily="34" charset="0"/>
              </a:rPr>
              <a:t>The committee discusses the differences between the two bills.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latin typeface="Arial Narrow" panose="020B0606020202030204" pitchFamily="34" charset="0"/>
              </a:rPr>
              <a:t>They re-write the bill in a form that they think will pass in both the House and the Senate and vote on it.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latin typeface="Arial Narrow" panose="020B0606020202030204" pitchFamily="34" charset="0"/>
              </a:rPr>
              <a:t>After they pass the re-written bill, the committee writes a report that contains: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>
                <a:latin typeface="Arial Narrow" panose="020B0606020202030204" pitchFamily="34" charset="0"/>
              </a:rPr>
              <a:t>The re-written bill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>
                <a:latin typeface="Arial Narrow" panose="020B0606020202030204" pitchFamily="34" charset="0"/>
              </a:rPr>
              <a:t>An explanation of how they worked out the differences between the two bills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3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Floor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The conference committee report with the re-written bill is sent to the House for a vote. 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If the House passes the bill, it is sent to the Senate.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If the House or the Senate does not pass the bill, it dies.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latin typeface="Arial Narrow" panose="020B0606020202030204" pitchFamily="34" charset="0"/>
              </a:rPr>
              <a:t>If the bill passes in </a:t>
            </a:r>
            <a:r>
              <a:rPr lang="en-US" altLang="en-US" u="sng" dirty="0">
                <a:latin typeface="Arial Narrow" panose="020B0606020202030204" pitchFamily="34" charset="0"/>
              </a:rPr>
              <a:t>both</a:t>
            </a:r>
            <a:r>
              <a:rPr lang="en-US" altLang="en-US" dirty="0">
                <a:latin typeface="Arial Narrow" panose="020B0606020202030204" pitchFamily="34" charset="0"/>
              </a:rPr>
              <a:t> the House and the Senate, it is sent to the President.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1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916</Words>
  <Application>Microsoft Office PowerPoint</Application>
  <PresentationFormat>Widescreen</PresentationFormat>
  <Paragraphs>74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Garamond</vt:lpstr>
      <vt:lpstr>Times New Roman</vt:lpstr>
      <vt:lpstr>Organic</vt:lpstr>
      <vt:lpstr>Bell ringer </vt:lpstr>
      <vt:lpstr>Lesson 3.5</vt:lpstr>
      <vt:lpstr>Objectives (Do Not Copy)</vt:lpstr>
      <vt:lpstr>Types of Bills and Resolutions </vt:lpstr>
      <vt:lpstr>What comes first?</vt:lpstr>
      <vt:lpstr>The Standing Committee </vt:lpstr>
      <vt:lpstr>The Subcommittee </vt:lpstr>
      <vt:lpstr>The Conference Committee</vt:lpstr>
      <vt:lpstr>Back to the Floor </vt:lpstr>
      <vt:lpstr>Debate on the Senate Floor </vt:lpstr>
      <vt:lpstr>Debate on the House Floor</vt:lpstr>
      <vt:lpstr>Executive Action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</dc:title>
  <dc:creator>Josh Walker</dc:creator>
  <cp:lastModifiedBy>Josh Walker</cp:lastModifiedBy>
  <cp:revision>4</cp:revision>
  <dcterms:created xsi:type="dcterms:W3CDTF">2016-12-24T06:26:48Z</dcterms:created>
  <dcterms:modified xsi:type="dcterms:W3CDTF">2016-12-24T06:55:26Z</dcterms:modified>
</cp:coreProperties>
</file>