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7" r:id="rId2"/>
    <p:sldId id="256" r:id="rId3"/>
    <p:sldId id="258" r:id="rId4"/>
    <p:sldId id="259" r:id="rId5"/>
    <p:sldId id="260" r:id="rId6"/>
    <p:sldId id="268" r:id="rId7"/>
    <p:sldId id="269" r:id="rId8"/>
    <p:sldId id="270" r:id="rId9"/>
    <p:sldId id="271" r:id="rId10"/>
    <p:sldId id="272" r:id="rId11"/>
    <p:sldId id="273" r:id="rId12"/>
  </p:sldIdLst>
  <p:sldSz cx="12192000" cy="6858000"/>
  <p:notesSz cx="6858000" cy="923925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AB60B9-4AE3-4BA6-BA35-40828BF34EFA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222FCB-CB0D-4E5F-BEAE-4737CAEEF9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729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27483D-1D67-495F-998E-1A37F5458A3C}" type="datetimeFigureOut">
              <a:rPr lang="en-US" smtClean="0"/>
              <a:t>12/24/2016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57225" y="1154113"/>
            <a:ext cx="5543550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6389"/>
            <a:ext cx="5486400" cy="363795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5684"/>
            <a:ext cx="2971800" cy="4635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6703A7-7B18-428F-84F8-E2D6A838D5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33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1CD98BAA-D816-4AB6-9DF4-5EF61C0467B4}" type="slidenum">
              <a:rPr kumimoji="0" lang="en-US" altLang="en-US" sz="1200"/>
              <a:pPr/>
              <a:t>6</a:t>
            </a:fld>
            <a:endParaRPr kumimoji="0"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2853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11176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06400" y="990600"/>
            <a:ext cx="11480800" cy="4267200"/>
          </a:xfr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92788981"/>
      </p:ext>
    </p:extLst>
  </p:cSld>
  <p:clrMapOvr>
    <a:masterClrMapping/>
  </p:clrMapOvr>
  <p:transition spd="med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11176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990600"/>
            <a:ext cx="56388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990600"/>
            <a:ext cx="56388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460490"/>
      </p:ext>
    </p:extLst>
  </p:cSld>
  <p:clrMapOvr>
    <a:masterClrMapping/>
  </p:clrMapOvr>
  <p:transition spd="med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0"/>
            <a:ext cx="111760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06400" y="990600"/>
            <a:ext cx="114808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6400" y="3200400"/>
            <a:ext cx="11480800" cy="205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87575"/>
      </p:ext>
    </p:extLst>
  </p:cSld>
  <p:clrMapOvr>
    <a:masterClrMapping/>
  </p:clrMapOvr>
  <p:transition spd="med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12/24/2016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  <p:sldLayoutId id="2147483670" r:id="rId18"/>
    <p:sldLayoutId id="2147483671" r:id="rId19"/>
    <p:sldLayoutId id="2147483672" r:id="rId2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Bell Ringer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is the Head of the Executive Branch?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5613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605307"/>
            <a:ext cx="11176000" cy="9144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a typeface="+mj-ea"/>
                <a:cs typeface="+mj-cs"/>
              </a:rPr>
              <a:t>Presidential Disability</a:t>
            </a:r>
          </a:p>
        </p:txBody>
      </p:sp>
      <p:sp>
        <p:nvSpPr>
          <p:cNvPr id="393291" name="Rectangle 75"/>
          <p:cNvSpPr>
            <a:spLocks noGrp="1" noChangeArrowheads="1"/>
          </p:cNvSpPr>
          <p:nvPr>
            <p:ph type="body" sz="half" idx="1"/>
          </p:nvPr>
        </p:nvSpPr>
        <p:spPr>
          <a:xfrm>
            <a:off x="811369" y="1957588"/>
            <a:ext cx="10483403" cy="4224271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The 25th Amendment provide procedures to follow when the President is disabled.</a:t>
            </a:r>
          </a:p>
          <a:p>
            <a:pPr eaLnBrk="1" hangingPunct="1"/>
            <a:r>
              <a:rPr lang="en-US" altLang="en-US" sz="3200" dirty="0">
                <a:ea typeface="ＭＳ Ｐゴシック" panose="020B0600070205080204" pitchFamily="34" charset="-128"/>
              </a:rPr>
              <a:t>The Vice President is to become acting President if</a:t>
            </a:r>
          </a:p>
          <a:p>
            <a:pPr marL="457200" lvl="1" indent="7938"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(1) the President informs Congress, in writing, “that he is unable to discharge the powers and duties of his office,” or </a:t>
            </a:r>
          </a:p>
          <a:p>
            <a:pPr marL="457200" lvl="1" indent="7938">
              <a:buNone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(2) the Vice President and a majority of the members of the Cabinet inform Congress, in writing, that the President is thus incapacitated.</a:t>
            </a:r>
          </a:p>
        </p:txBody>
      </p:sp>
    </p:spTree>
    <p:extLst>
      <p:ext uri="{BB962C8B-B14F-4D97-AF65-F5344CB8AC3E}">
        <p14:creationId xmlns:p14="http://schemas.microsoft.com/office/powerpoint/2010/main" val="93399580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3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3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3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3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3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3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3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3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3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3218" grpId="0" autoUpdateAnimBg="0"/>
      <p:bldP spid="393291" grpId="0" build="p" bldLvl="2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2116518" y="883321"/>
            <a:ext cx="76200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a typeface="+mj-ea"/>
                <a:cs typeface="+mj-cs"/>
              </a:rPr>
              <a:t>The Vice Presidency</a:t>
            </a:r>
          </a:p>
        </p:txBody>
      </p:sp>
      <p:sp>
        <p:nvSpPr>
          <p:cNvPr id="394243" name="Rectangle 3"/>
          <p:cNvSpPr>
            <a:spLocks noGrp="1" noChangeArrowheads="1"/>
          </p:cNvSpPr>
          <p:nvPr>
            <p:ph idx="1"/>
          </p:nvPr>
        </p:nvSpPr>
        <p:spPr>
          <a:xfrm>
            <a:off x="785611" y="2556344"/>
            <a:ext cx="10586433" cy="366415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The Constitution only gives the Vice President two duties besides becoming President if the President is removed from office:</a:t>
            </a:r>
            <a:endParaRPr lang="en-US" altLang="en-US" sz="3200" dirty="0">
              <a:ea typeface="ＭＳ Ｐゴシック" panose="020B0600070205080204" pitchFamily="34" charset="-128"/>
            </a:endParaRPr>
          </a:p>
          <a:p>
            <a:pPr marL="971550" lvl="1" indent="-514350" eaLnBrk="1" hangingPunct="1">
              <a:lnSpc>
                <a:spcPct val="90000"/>
              </a:lnSpc>
              <a:buFontTx/>
              <a:buAutoNum type="arabicParenR"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to </a:t>
            </a:r>
            <a:r>
              <a:rPr lang="en-US" altLang="en-US" sz="2800" dirty="0">
                <a:ea typeface="ＭＳ Ｐゴシック" panose="020B0600070205080204" pitchFamily="34" charset="-128"/>
              </a:rPr>
              <a:t>preside over the Senate,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and</a:t>
            </a:r>
          </a:p>
          <a:p>
            <a:pPr lvl="1">
              <a:lnSpc>
                <a:spcPct val="90000"/>
              </a:lnSpc>
              <a:buNone/>
            </a:pPr>
            <a:r>
              <a:rPr lang="en-US" altLang="en-US" sz="2800" dirty="0">
                <a:ea typeface="ＭＳ Ｐゴシック" panose="020B0600070205080204" pitchFamily="34" charset="-128"/>
              </a:rPr>
              <a:t>2) to help decide the question of presidential disability.</a:t>
            </a: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If the office of Vice President becomes vacant, the President nominates a new Vice President subject to the approval of Congress.</a:t>
            </a:r>
            <a:endParaRPr lang="en-US" altLang="en-US" sz="3200" dirty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>
                <a:ea typeface="ＭＳ Ｐゴシック" panose="020B0600070205080204" pitchFamily="34" charset="-128"/>
              </a:rPr>
              <a:t>Today, the Vice President often performs diplomatic and political chores for the President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3200" dirty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64886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4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94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94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94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94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394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4242" grpId="0" autoUpdateAnimBg="0"/>
      <p:bldP spid="394243" grpId="0" build="p" bldLvl="2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4.1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Refer to Chapter 13</a:t>
            </a:r>
          </a:p>
          <a:p>
            <a:r>
              <a:rPr lang="en-US" dirty="0" smtClean="0"/>
              <a:t>Intro </a:t>
            </a:r>
            <a:r>
              <a:rPr lang="en-US" dirty="0"/>
              <a:t>to Presidency and the succession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281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 (Do Not Copy)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List the </a:t>
            </a:r>
            <a:r>
              <a:rPr lang="en-US" altLang="en-US" dirty="0">
                <a:ea typeface="ＭＳ Ｐゴシック" panose="020B0600070205080204" pitchFamily="34" charset="-128"/>
                <a:sym typeface="Wingdings" panose="05000000000000000000" pitchFamily="2" charset="2"/>
              </a:rPr>
              <a:t>President’s many </a:t>
            </a:r>
            <a:r>
              <a:rPr lang="en-US" altLang="en-US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roles.</a:t>
            </a:r>
            <a:endParaRPr lang="en-US" altLang="en-US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Explain the </a:t>
            </a:r>
            <a:r>
              <a:rPr lang="en-US" altLang="en-US" dirty="0">
                <a:ea typeface="ＭＳ Ｐゴシック" panose="020B0600070205080204" pitchFamily="34" charset="-128"/>
                <a:sym typeface="Wingdings" panose="05000000000000000000" pitchFamily="2" charset="2"/>
              </a:rPr>
              <a:t>formal qualifications necessary to become </a:t>
            </a:r>
            <a:r>
              <a:rPr lang="en-US" altLang="en-US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President.</a:t>
            </a:r>
            <a:endParaRPr lang="en-US" altLang="en-US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r>
              <a:rPr lang="en-US" altLang="en-US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Explain how </a:t>
            </a:r>
            <a:r>
              <a:rPr lang="en-US" altLang="en-US" dirty="0">
                <a:ea typeface="ＭＳ Ｐゴシック" panose="020B0600070205080204" pitchFamily="34" charset="-128"/>
                <a:sym typeface="Wingdings" panose="05000000000000000000" pitchFamily="2" charset="2"/>
              </a:rPr>
              <a:t>is the President </a:t>
            </a:r>
            <a:r>
              <a:rPr lang="en-US" altLang="en-US" dirty="0" smtClean="0">
                <a:ea typeface="ＭＳ Ｐゴシック" panose="020B0600070205080204" pitchFamily="34" charset="-128"/>
                <a:sym typeface="Wingdings" panose="05000000000000000000" pitchFamily="2" charset="2"/>
              </a:rPr>
              <a:t>compensated.</a:t>
            </a:r>
            <a:endParaRPr lang="en-US" altLang="en-US" dirty="0">
              <a:ea typeface="ＭＳ Ｐゴシック" panose="020B0600070205080204" pitchFamily="34" charset="-128"/>
              <a:sym typeface="Wingdings" panose="05000000000000000000" pitchFamily="2" charset="2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6658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of the Presidency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9854" y="2472745"/>
            <a:ext cx="10650828" cy="3786388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  <a:buNone/>
            </a:pPr>
            <a:r>
              <a:rPr lang="en-US" altLang="en-US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Chief of State</a:t>
            </a:r>
            <a:endParaRPr lang="en-US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ceremonial head of the government of the United States, the symbol of all the people of the nation.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Chief Executive</a:t>
            </a:r>
            <a:endParaRPr lang="en-US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The Constitution vests the President with the executive power of the United States, making him or her the nation’s </a:t>
            </a:r>
            <a:r>
              <a:rPr lang="en-US" altLang="en-US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chief executive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.</a:t>
            </a:r>
            <a:endParaRPr lang="en-US" altLang="en-US" sz="24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  <a:buNone/>
            </a:pPr>
            <a:r>
              <a:rPr lang="en-US" altLang="en-US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Chief Administrator</a:t>
            </a:r>
            <a:endParaRPr lang="en-US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Director of the United States government.</a:t>
            </a:r>
          </a:p>
          <a:p>
            <a:pPr>
              <a:lnSpc>
                <a:spcPct val="90000"/>
              </a:lnSpc>
              <a:buNone/>
            </a:pPr>
            <a:r>
              <a:rPr lang="en-US" altLang="en-US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Chief Diplomat</a:t>
            </a:r>
            <a:endParaRPr lang="en-US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lvl="1">
              <a:lnSpc>
                <a:spcPct val="90000"/>
              </a:lnSpc>
            </a:pP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The President is the main architect of American foreign policy and chief spokesperson to the rest of the world. </a:t>
            </a:r>
            <a:endParaRPr lang="en-US" altLang="en-US" sz="24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41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Jobs of the President (</a:t>
            </a:r>
            <a:r>
              <a:rPr lang="en-US" dirty="0" err="1" smtClean="0"/>
              <a:t>Cont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2732" y="2421229"/>
            <a:ext cx="10663707" cy="381214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altLang="en-US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Commander in Chief</a:t>
            </a:r>
            <a:endParaRPr lang="en-US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The Constitution makes the President the </a:t>
            </a:r>
            <a:r>
              <a:rPr lang="en-US" altLang="en-US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commander in chief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, giving him or her complete control of the nation’s armed forces.</a:t>
            </a:r>
          </a:p>
          <a:p>
            <a:pPr>
              <a:buNone/>
            </a:pPr>
            <a:r>
              <a:rPr lang="en-US" altLang="en-US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Chief Legislator</a:t>
            </a:r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 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The main architect of the nation’s public policies.</a:t>
            </a:r>
            <a:endParaRPr lang="en-US" altLang="en-US" sz="2400" b="1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>
              <a:buNone/>
            </a:pPr>
            <a:r>
              <a:rPr lang="en-US" altLang="en-US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Chief of Party</a:t>
            </a:r>
            <a:endParaRPr lang="en-US" altLang="en-US" dirty="0">
              <a:solidFill>
                <a:schemeClr val="tx1"/>
              </a:solidFill>
              <a:ea typeface="ＭＳ Ｐゴシック" panose="020B0600070205080204" pitchFamily="34" charset="-128"/>
            </a:endParaRPr>
          </a:p>
          <a:p>
            <a:pPr lvl="1"/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The acknowledged leader of the political party that controls the executive branch. </a:t>
            </a:r>
          </a:p>
          <a:p>
            <a:pPr>
              <a:buNone/>
            </a:pPr>
            <a:r>
              <a:rPr lang="en-US" altLang="en-US" b="1" dirty="0">
                <a:solidFill>
                  <a:schemeClr val="tx1"/>
                </a:solidFill>
                <a:ea typeface="ＭＳ Ｐゴシック" panose="020B0600070205080204" pitchFamily="34" charset="-128"/>
              </a:rPr>
              <a:t>Chief </a:t>
            </a:r>
            <a:r>
              <a:rPr lang="en-US" altLang="en-US" b="1" dirty="0" smtClean="0">
                <a:solidFill>
                  <a:schemeClr val="tx1"/>
                </a:solidFill>
                <a:ea typeface="ＭＳ Ｐゴシック" panose="020B0600070205080204" pitchFamily="34" charset="-128"/>
              </a:rPr>
              <a:t>Citizen</a:t>
            </a:r>
          </a:p>
          <a:p>
            <a:pPr lvl="1"/>
            <a:r>
              <a:rPr lang="en-US" altLang="en-US" dirty="0">
                <a:solidFill>
                  <a:schemeClr val="tx1"/>
                </a:solidFill>
                <a:ea typeface="ＭＳ Ｐゴシック" panose="020B0600070205080204" pitchFamily="34" charset="-128"/>
              </a:rPr>
              <a:t>The President is expected to be “the representative of all the people.”</a:t>
            </a:r>
          </a:p>
          <a:p>
            <a:pPr>
              <a:buNone/>
            </a:pPr>
            <a:endParaRPr lang="en-US" altLang="en-US" dirty="0">
              <a:solidFill>
                <a:srgbClr val="FF0000"/>
              </a:solidFill>
              <a:ea typeface="ＭＳ Ｐゴシック" panose="020B0600070205080204" pitchFamily="34" charset="-128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332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98" name="Rectangle 30"/>
          <p:cNvSpPr>
            <a:spLocks noGrp="1" noChangeArrowheads="1"/>
          </p:cNvSpPr>
          <p:nvPr>
            <p:ph type="title"/>
          </p:nvPr>
        </p:nvSpPr>
        <p:spPr>
          <a:xfrm>
            <a:off x="361950" y="515155"/>
            <a:ext cx="11176000" cy="9144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a typeface="+mj-ea"/>
                <a:cs typeface="+mj-cs"/>
              </a:rPr>
              <a:t>Qualifications for President</a:t>
            </a:r>
          </a:p>
        </p:txBody>
      </p:sp>
      <p:graphicFrame>
        <p:nvGraphicFramePr>
          <p:cNvPr id="391199" name="Object 31"/>
          <p:cNvGraphicFramePr>
            <a:graphicFrameLocks noGrp="1" noChangeAspect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30957552"/>
              </p:ext>
            </p:extLst>
          </p:nvPr>
        </p:nvGraphicFramePr>
        <p:xfrm>
          <a:off x="1933575" y="2391916"/>
          <a:ext cx="8032750" cy="4022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Document" r:id="rId4" imgW="8766048" imgH="4169664" progId="Word.Document.8">
                  <p:embed/>
                </p:oleObj>
              </mc:Choice>
              <mc:Fallback>
                <p:oleObj name="Document" r:id="rId4" imgW="8766048" imgH="4169664" progId="Word.Documen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33575" y="2391916"/>
                        <a:ext cx="8032750" cy="4022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1200" name="Text Box 32"/>
          <p:cNvSpPr txBox="1">
            <a:spLocks noChangeArrowheads="1"/>
          </p:cNvSpPr>
          <p:nvPr/>
        </p:nvSpPr>
        <p:spPr bwMode="auto">
          <a:xfrm>
            <a:off x="1812791" y="1288425"/>
            <a:ext cx="8712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  <a:defRPr/>
            </a:pPr>
            <a:r>
              <a:rPr kumimoji="0" lang="en-US" dirty="0"/>
              <a:t>Article II, Section 1, Clause 5, of the Constitution says that the President must:</a:t>
            </a:r>
          </a:p>
        </p:txBody>
      </p:sp>
    </p:spTree>
    <p:extLst>
      <p:ext uri="{BB962C8B-B14F-4D97-AF65-F5344CB8AC3E}">
        <p14:creationId xmlns:p14="http://schemas.microsoft.com/office/powerpoint/2010/main" val="380597447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1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1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12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12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91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1198" grpId="0" autoUpdateAnimBg="0"/>
      <p:bldP spid="391200" grpId="0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/>
          <p:cNvSpPr>
            <a:spLocks noGrp="1" noChangeArrowheads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en-US" altLang="en-US" smtClean="0">
                <a:ea typeface="ＭＳ Ｐゴシック" panose="020B0600070205080204" pitchFamily="34" charset="-128"/>
              </a:rPr>
              <a:t>The President’s Term</a:t>
            </a:r>
          </a:p>
        </p:txBody>
      </p:sp>
      <p:sp>
        <p:nvSpPr>
          <p:cNvPr id="43008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Until 1951, the Constitution placed no limit on the number of terms a President might serve.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Traditionally, Presidents limited the number of terms served to two. This tradition was broken by Franklin D. Roosevelt in 1940 when he ran for and won a third term in office. He then went on to be elected to a fourth term in 1944.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>
                <a:ea typeface="ＭＳ Ｐゴシック" panose="020B0600070205080204" pitchFamily="34" charset="-128"/>
              </a:rPr>
              <a:t>The 22nd Amendment placed limits on presidential terms. A President now may not be elected more than twice or only once if they became President due to succession.</a:t>
            </a:r>
          </a:p>
        </p:txBody>
      </p:sp>
    </p:spTree>
    <p:extLst>
      <p:ext uri="{BB962C8B-B14F-4D97-AF65-F5344CB8AC3E}">
        <p14:creationId xmlns:p14="http://schemas.microsoft.com/office/powerpoint/2010/main" val="3696957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0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30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30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2" grpId="0" autoUpdateAnimBg="0"/>
      <p:bldP spid="430083" grpId="0" build="p" bldLvl="2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106" name="Rectangle 2"/>
          <p:cNvSpPr>
            <a:spLocks noGrp="1" noChangeArrowheads="1"/>
          </p:cNvSpPr>
          <p:nvPr>
            <p:ph type="title"/>
          </p:nvPr>
        </p:nvSpPr>
        <p:spPr>
          <a:xfrm>
            <a:off x="2361216" y="431509"/>
            <a:ext cx="7620000" cy="11430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a typeface="+mj-ea"/>
                <a:cs typeface="+mj-cs"/>
              </a:rPr>
              <a:t>Pay and Benefits</a:t>
            </a:r>
          </a:p>
        </p:txBody>
      </p:sp>
      <p:sp>
        <p:nvSpPr>
          <p:cNvPr id="43110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1825625" y="2586507"/>
            <a:ext cx="4229100" cy="3175000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President’s pay was first set at $25,000 a year. Currently, the President is paid $400,000 a year.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Congress has also approved an expense allowance for the President, which is currently $50,000 a year.</a:t>
            </a: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431111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6300005" y="2586507"/>
            <a:ext cx="4229100" cy="3556715"/>
          </a:xfrm>
        </p:spPr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Besides monetary benefits, the President gets to live in the 132-room mansion that we call the White House. </a:t>
            </a:r>
          </a:p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The President is also granted other benefits, including a large suite of offices, a staff, the use of </a:t>
            </a:r>
            <a:r>
              <a:rPr lang="en-US" altLang="en-US" i="1" dirty="0">
                <a:ea typeface="ＭＳ Ｐゴシック" panose="020B0600070205080204" pitchFamily="34" charset="-128"/>
              </a:rPr>
              <a:t>Air Force One</a:t>
            </a:r>
            <a:r>
              <a:rPr lang="en-US" altLang="en-US" dirty="0">
                <a:ea typeface="ＭＳ Ｐゴシック" panose="020B0600070205080204" pitchFamily="34" charset="-128"/>
              </a:rPr>
              <a:t>, and many other fringe benefits.</a:t>
            </a:r>
            <a:endParaRPr lang="en-US" altLang="en-US" sz="1800" dirty="0">
              <a:ea typeface="ＭＳ Ｐゴシック" panose="020B0600070205080204" pitchFamily="34" charset="-128"/>
            </a:endParaRPr>
          </a:p>
        </p:txBody>
      </p:sp>
      <p:sp>
        <p:nvSpPr>
          <p:cNvPr id="431112" name="Rectangle 8"/>
          <p:cNvSpPr>
            <a:spLocks noChangeArrowheads="1"/>
          </p:cNvSpPr>
          <p:nvPr/>
        </p:nvSpPr>
        <p:spPr bwMode="auto">
          <a:xfrm>
            <a:off x="2096305" y="1405172"/>
            <a:ext cx="8432800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81320" dir="2319588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marL="339725" indent="-339725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kumimoji="1"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60000"/>
              </a:spcBef>
              <a:buClr>
                <a:schemeClr val="tx1"/>
              </a:buClr>
              <a:buSzPct val="150000"/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</a:rPr>
              <a:t>Congress determines the President’s salary, and this salary cannot be changed during a presidential term.</a:t>
            </a:r>
            <a:r>
              <a:rPr lang="en-US" altLang="en-US" sz="1800" dirty="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41025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1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1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1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31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1" dur="500"/>
                                        <p:tgtEl>
                                          <p:spTgt spid="431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1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4311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1106" grpId="0" autoUpdateAnimBg="0"/>
      <p:bldP spid="431107" grpId="0" build="p" bldLvl="2" autoUpdateAnimBg="0"/>
      <p:bldP spid="431111" grpId="0" build="p" bldLvl="2" autoUpdateAnimBg="0"/>
      <p:bldP spid="431112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217" name="Rectangle 25"/>
          <p:cNvSpPr>
            <a:spLocks noGrp="1" noChangeArrowheads="1"/>
          </p:cNvSpPr>
          <p:nvPr>
            <p:ph type="title"/>
          </p:nvPr>
        </p:nvSpPr>
        <p:spPr>
          <a:xfrm>
            <a:off x="767008" y="502276"/>
            <a:ext cx="11176000" cy="914400"/>
          </a:xfrm>
        </p:spPr>
        <p:txBody>
          <a:bodyPr/>
          <a:lstStyle/>
          <a:p>
            <a:pPr>
              <a:defRPr/>
            </a:pPr>
            <a:r>
              <a:rPr lang="en-US" altLang="en-US" dirty="0">
                <a:ea typeface="+mj-ea"/>
                <a:cs typeface="+mj-cs"/>
              </a:rPr>
              <a:t>The Constitution and Succession</a:t>
            </a:r>
          </a:p>
        </p:txBody>
      </p:sp>
      <p:sp>
        <p:nvSpPr>
          <p:cNvPr id="392218" name="Rectangle 26"/>
          <p:cNvSpPr>
            <a:spLocks noGrp="1" noChangeArrowheads="1"/>
          </p:cNvSpPr>
          <p:nvPr>
            <p:ph type="body" sz="half" idx="1"/>
          </p:nvPr>
        </p:nvSpPr>
        <p:spPr>
          <a:xfrm>
            <a:off x="767008" y="1416676"/>
            <a:ext cx="5638800" cy="4803819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Presidential succession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is the plan by which a presidential vacancy is filled.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The 25th Amendment, ratified in 1967, made it clear that the Vice President will become President if the President is removed from office.</a:t>
            </a:r>
          </a:p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b="1" dirty="0" smtClean="0">
                <a:solidFill>
                  <a:schemeClr val="tx2"/>
                </a:solidFill>
                <a:ea typeface="ＭＳ Ｐゴシック" panose="020B0600070205080204" pitchFamily="34" charset="-128"/>
              </a:rPr>
              <a:t>Presidential Succession Act of 1947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 set the order of succession following the Vice President</a:t>
            </a:r>
            <a:r>
              <a:rPr lang="en-US" altLang="en-US" dirty="0" smtClean="0">
                <a:ea typeface="ＭＳ Ｐゴシック" panose="020B0600070205080204" pitchFamily="34" charset="-128"/>
              </a:rPr>
              <a:t>.</a:t>
            </a:r>
          </a:p>
          <a:p>
            <a:pPr eaLnBrk="1" hangingPunct="1"/>
            <a:r>
              <a:rPr lang="en-US" altLang="en-US" b="1" dirty="0" smtClean="0">
                <a:ea typeface="ＭＳ Ｐゴシック" panose="020B0600070205080204" pitchFamily="34" charset="-128"/>
              </a:rPr>
              <a:t>The Succession goes out to the 17</a:t>
            </a:r>
            <a:r>
              <a:rPr lang="en-US" altLang="en-US" b="1" baseline="30000" dirty="0" smtClean="0">
                <a:ea typeface="ＭＳ Ｐゴシック" panose="020B0600070205080204" pitchFamily="34" charset="-128"/>
              </a:rPr>
              <a:t>th</a:t>
            </a:r>
            <a:r>
              <a:rPr lang="en-US" altLang="en-US" b="1" dirty="0" smtClean="0">
                <a:ea typeface="ＭＳ Ｐゴシック" panose="020B0600070205080204" pitchFamily="34" charset="-128"/>
              </a:rPr>
              <a:t> person, but you only need to memorize the first 5.</a:t>
            </a:r>
            <a:endParaRPr lang="en-US" altLang="en-US" b="1" dirty="0">
              <a:ea typeface="ＭＳ Ｐゴシック" panose="020B0600070205080204" pitchFamily="34" charset="-128"/>
            </a:endParaRPr>
          </a:p>
        </p:txBody>
      </p:sp>
      <p:pic>
        <p:nvPicPr>
          <p:cNvPr id="392220" name="Picture 28" descr="MAG01se1302a5087.jpg                                           00000179PenyackJ HD                    B33A4082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" b="64618"/>
          <a:stretch/>
        </p:blipFill>
        <p:spPr bwMode="auto">
          <a:xfrm>
            <a:off x="6405808" y="1668888"/>
            <a:ext cx="5414470" cy="2807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5511338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22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22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92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922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2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922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92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922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92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3922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392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2217" grpId="0" autoUpdateAnimBg="0"/>
      <p:bldP spid="392218" grpId="0" build="p" bldLvl="2" autoUpdateAnimBg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</TotalTime>
  <Words>679</Words>
  <Application>Microsoft Office PowerPoint</Application>
  <PresentationFormat>Widescreen</PresentationFormat>
  <Paragraphs>56</Paragraphs>
  <Slides>11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ＭＳ Ｐゴシック</vt:lpstr>
      <vt:lpstr>Arial</vt:lpstr>
      <vt:lpstr>Calibri</vt:lpstr>
      <vt:lpstr>Garamond</vt:lpstr>
      <vt:lpstr>Times New Roman</vt:lpstr>
      <vt:lpstr>Wingdings</vt:lpstr>
      <vt:lpstr>Organic</vt:lpstr>
      <vt:lpstr>Microsoft Word Document</vt:lpstr>
      <vt:lpstr>Bell Ringer</vt:lpstr>
      <vt:lpstr>Lesson 4.1</vt:lpstr>
      <vt:lpstr>Objectives (Do Not Copy)</vt:lpstr>
      <vt:lpstr>Jobs of the Presidency </vt:lpstr>
      <vt:lpstr>Jobs of the President (Cont)</vt:lpstr>
      <vt:lpstr>Qualifications for President</vt:lpstr>
      <vt:lpstr>The President’s Term</vt:lpstr>
      <vt:lpstr>Pay and Benefits</vt:lpstr>
      <vt:lpstr>The Constitution and Succession</vt:lpstr>
      <vt:lpstr>Presidential Disability</vt:lpstr>
      <vt:lpstr>The Vice Presidency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 Ringer</dc:title>
  <dc:creator>Josh Walker</dc:creator>
  <cp:lastModifiedBy>Josh Walker</cp:lastModifiedBy>
  <cp:revision>3</cp:revision>
  <cp:lastPrinted>2016-12-24T07:15:33Z</cp:lastPrinted>
  <dcterms:created xsi:type="dcterms:W3CDTF">2016-12-24T06:56:58Z</dcterms:created>
  <dcterms:modified xsi:type="dcterms:W3CDTF">2016-12-24T07:15:47Z</dcterms:modified>
</cp:coreProperties>
</file>