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12/24/2016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12/24/2016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Bellringer</a:t>
            </a:r>
            <a:endParaRPr lang="en-US" dirty="0"/>
          </a:p>
        </p:txBody>
      </p:sp>
      <p:sp>
        <p:nvSpPr>
          <p:cNvPr id="3" name="Content Placeholder 2"/>
          <p:cNvSpPr>
            <a:spLocks noGrp="1"/>
          </p:cNvSpPr>
          <p:nvPr>
            <p:ph idx="1"/>
          </p:nvPr>
        </p:nvSpPr>
        <p:spPr/>
        <p:txBody>
          <a:bodyPr/>
          <a:lstStyle/>
          <a:p>
            <a:r>
              <a:rPr lang="en-US" dirty="0" smtClean="0"/>
              <a:t>What are the three formal qualifications to be president? </a:t>
            </a:r>
            <a:endParaRPr lang="en-US" dirty="0"/>
          </a:p>
        </p:txBody>
      </p:sp>
    </p:spTree>
    <p:extLst>
      <p:ext uri="{BB962C8B-B14F-4D97-AF65-F5344CB8AC3E}">
        <p14:creationId xmlns:p14="http://schemas.microsoft.com/office/powerpoint/2010/main" val="1784835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Flaws in The Electoral College </a:t>
            </a:r>
            <a:endParaRPr lang="en-US" dirty="0"/>
          </a:p>
        </p:txBody>
      </p:sp>
      <p:sp>
        <p:nvSpPr>
          <p:cNvPr id="3" name="Content Placeholder 2"/>
          <p:cNvSpPr>
            <a:spLocks noGrp="1"/>
          </p:cNvSpPr>
          <p:nvPr>
            <p:ph idx="1"/>
          </p:nvPr>
        </p:nvSpPr>
        <p:spPr>
          <a:xfrm>
            <a:off x="746976" y="2434107"/>
            <a:ext cx="10663706" cy="3799267"/>
          </a:xfrm>
        </p:spPr>
        <p:txBody>
          <a:bodyPr>
            <a:normAutofit fontScale="92500" lnSpcReduction="20000"/>
          </a:bodyPr>
          <a:lstStyle/>
          <a:p>
            <a:pPr marL="0" indent="0">
              <a:buNone/>
            </a:pPr>
            <a:r>
              <a:rPr lang="en-US" dirty="0" smtClean="0">
                <a:solidFill>
                  <a:srgbClr val="000000"/>
                </a:solidFill>
                <a:latin typeface="Arial" charset="0"/>
                <a:ea typeface="ＭＳ Ｐゴシック" charset="0"/>
              </a:rPr>
              <a:t>(1) It </a:t>
            </a:r>
            <a:r>
              <a:rPr lang="en-US" dirty="0">
                <a:solidFill>
                  <a:srgbClr val="000000"/>
                </a:solidFill>
                <a:latin typeface="Arial" charset="0"/>
                <a:ea typeface="ＭＳ Ｐゴシック" charset="0"/>
              </a:rPr>
              <a:t>is possible to win the popular vote in the presidential election, but lose the electoral college vote. This has happened </a:t>
            </a:r>
            <a:r>
              <a:rPr lang="en-US" dirty="0" smtClean="0">
                <a:solidFill>
                  <a:srgbClr val="000000"/>
                </a:solidFill>
                <a:latin typeface="Arial" charset="0"/>
                <a:ea typeface="ＭＳ Ｐゴシック" charset="0"/>
              </a:rPr>
              <a:t>five </a:t>
            </a:r>
            <a:r>
              <a:rPr lang="en-US" dirty="0">
                <a:solidFill>
                  <a:srgbClr val="000000"/>
                </a:solidFill>
                <a:latin typeface="Arial" charset="0"/>
                <a:ea typeface="ＭＳ Ｐゴシック" charset="0"/>
              </a:rPr>
              <a:t>times in U.S. history (1824, 1876, </a:t>
            </a:r>
            <a:r>
              <a:rPr lang="en-US" dirty="0" smtClean="0">
                <a:solidFill>
                  <a:srgbClr val="000000"/>
                </a:solidFill>
                <a:latin typeface="Arial" charset="0"/>
                <a:ea typeface="ＭＳ Ｐゴシック" charset="0"/>
              </a:rPr>
              <a:t>1888, 2000, and 2016).</a:t>
            </a:r>
          </a:p>
          <a:p>
            <a:pPr lvl="1"/>
            <a:r>
              <a:rPr lang="en-US" dirty="0" smtClean="0">
                <a:solidFill>
                  <a:srgbClr val="000000"/>
                </a:solidFill>
                <a:latin typeface="Arial" charset="0"/>
                <a:ea typeface="ＭＳ Ｐゴシック" charset="0"/>
              </a:rPr>
              <a:t>In 2016 the margin of the votes it was the largest in all five times this has happened with 2.9 million votes. </a:t>
            </a:r>
          </a:p>
          <a:p>
            <a:pPr marL="0" indent="0">
              <a:buNone/>
            </a:pPr>
            <a:r>
              <a:rPr lang="en-US" b="1" dirty="0">
                <a:solidFill>
                  <a:srgbClr val="FF0000"/>
                </a:solidFill>
                <a:latin typeface="Arial" charset="0"/>
                <a:ea typeface="ＭＳ Ｐゴシック" charset="0"/>
              </a:rPr>
              <a:t>(2)</a:t>
            </a:r>
            <a:r>
              <a:rPr lang="en-US" dirty="0">
                <a:solidFill>
                  <a:srgbClr val="000000"/>
                </a:solidFill>
                <a:latin typeface="Arial" charset="0"/>
                <a:ea typeface="ＭＳ Ｐゴシック" charset="0"/>
              </a:rPr>
              <a:t> Nothing in the Constitution, nor in any federal statute, requires the electors to vote for the candidate favored by the popular vote in their State</a:t>
            </a:r>
            <a:r>
              <a:rPr lang="en-US" dirty="0" smtClean="0">
                <a:solidFill>
                  <a:srgbClr val="000000"/>
                </a:solidFill>
                <a:latin typeface="Arial" charset="0"/>
                <a:ea typeface="ＭＳ Ｐゴシック" charset="0"/>
              </a:rPr>
              <a:t>.</a:t>
            </a:r>
          </a:p>
          <a:p>
            <a:pPr marL="0" indent="0">
              <a:buNone/>
            </a:pPr>
            <a:r>
              <a:rPr lang="en-US" altLang="pt-BR" b="1" dirty="0">
                <a:solidFill>
                  <a:srgbClr val="003300"/>
                </a:solidFill>
              </a:rPr>
              <a:t>(3)</a:t>
            </a:r>
            <a:r>
              <a:rPr lang="en-US" altLang="pt-BR" dirty="0">
                <a:solidFill>
                  <a:srgbClr val="000000"/>
                </a:solidFill>
              </a:rPr>
              <a:t> If no candidate gains a majority in the electoral college, the election is thrown into the House, a situation that has happened twice (1800 and 1824). In this process, each State is given one vote, meaning that States with smaller populations wield the same power as those with larger populations. </a:t>
            </a:r>
          </a:p>
          <a:p>
            <a:pPr marL="0" indent="0">
              <a:buNone/>
            </a:pPr>
            <a:endParaRPr lang="en-US" dirty="0">
              <a:solidFill>
                <a:srgbClr val="000000"/>
              </a:solidFill>
              <a:latin typeface="Arial" charset="0"/>
              <a:ea typeface="ＭＳ Ｐゴシック" charset="0"/>
            </a:endParaRPr>
          </a:p>
          <a:p>
            <a:pPr marL="457200" indent="-457200">
              <a:buAutoNum type="arabicParenBoth"/>
            </a:pPr>
            <a:endParaRPr lang="en-US" dirty="0">
              <a:solidFill>
                <a:srgbClr val="000000"/>
              </a:solidFill>
              <a:latin typeface="Arial" charset="0"/>
              <a:ea typeface="ＭＳ Ｐゴシック" charset="0"/>
            </a:endParaRPr>
          </a:p>
          <a:p>
            <a:endParaRPr lang="en-US" dirty="0"/>
          </a:p>
        </p:txBody>
      </p:sp>
    </p:spTree>
    <p:extLst>
      <p:ext uri="{BB962C8B-B14F-4D97-AF65-F5344CB8AC3E}">
        <p14:creationId xmlns:p14="http://schemas.microsoft.com/office/powerpoint/2010/main" val="96573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a:xfrm>
            <a:off x="2415146" y="872723"/>
            <a:ext cx="7620000" cy="1143000"/>
          </a:xfrm>
        </p:spPr>
        <p:txBody>
          <a:bodyPr/>
          <a:lstStyle/>
          <a:p>
            <a:pPr>
              <a:defRPr/>
            </a:pPr>
            <a:r>
              <a:rPr lang="en-US" altLang="en-US" dirty="0">
                <a:ea typeface="+mj-ea"/>
                <a:cs typeface="+mj-cs"/>
              </a:rPr>
              <a:t>Proposed </a:t>
            </a:r>
            <a:r>
              <a:rPr lang="en-US" altLang="en-US" dirty="0" smtClean="0">
                <a:ea typeface="+mj-ea"/>
                <a:cs typeface="+mj-cs"/>
              </a:rPr>
              <a:t>Reforms </a:t>
            </a:r>
            <a:endParaRPr lang="en-US" altLang="en-US" dirty="0">
              <a:ea typeface="+mj-ea"/>
              <a:cs typeface="+mj-cs"/>
            </a:endParaRPr>
          </a:p>
        </p:txBody>
      </p:sp>
      <p:sp>
        <p:nvSpPr>
          <p:cNvPr id="424977" name="Rectangle 17"/>
          <p:cNvSpPr>
            <a:spLocks noGrp="1" noChangeArrowheads="1"/>
          </p:cNvSpPr>
          <p:nvPr>
            <p:ph sz="half" idx="1"/>
          </p:nvPr>
        </p:nvSpPr>
        <p:spPr>
          <a:xfrm>
            <a:off x="772732" y="2653047"/>
            <a:ext cx="5452414" cy="2076359"/>
          </a:xfrm>
        </p:spPr>
        <p:txBody>
          <a:bodyPr/>
          <a:lstStyle/>
          <a:p>
            <a:pPr eaLnBrk="1" hangingPunct="1">
              <a:lnSpc>
                <a:spcPct val="110000"/>
              </a:lnSpc>
            </a:pPr>
            <a:r>
              <a:rPr lang="en-US" altLang="pt-BR" sz="1800" dirty="0">
                <a:ea typeface="ＭＳ Ｐゴシック" panose="020B0600070205080204" pitchFamily="34" charset="-128"/>
              </a:rPr>
              <a:t>In the </a:t>
            </a:r>
            <a:r>
              <a:rPr lang="en-US" altLang="pt-BR" sz="1800" b="1" dirty="0">
                <a:solidFill>
                  <a:schemeClr val="tx2"/>
                </a:solidFill>
                <a:ea typeface="ＭＳ Ｐゴシック" panose="020B0600070205080204" pitchFamily="34" charset="-128"/>
              </a:rPr>
              <a:t>district plan</a:t>
            </a:r>
            <a:r>
              <a:rPr lang="en-US" altLang="pt-BR" sz="1800" b="1" dirty="0">
                <a:ea typeface="ＭＳ Ｐゴシック" panose="020B0600070205080204" pitchFamily="34" charset="-128"/>
              </a:rPr>
              <a:t>,</a:t>
            </a:r>
            <a:r>
              <a:rPr lang="en-US" altLang="pt-BR" sz="1800" dirty="0">
                <a:ea typeface="ＭＳ Ｐゴシック" panose="020B0600070205080204" pitchFamily="34" charset="-128"/>
              </a:rPr>
              <a:t> electors would be chosen the same way members of Congress are selected: each congressional district would select one elector (just as they select representatives), and two electors would be selected based on the overall popular vote in a State (just as senators are selected).</a:t>
            </a:r>
          </a:p>
        </p:txBody>
      </p:sp>
      <p:sp>
        <p:nvSpPr>
          <p:cNvPr id="424978" name="Rectangle 18"/>
          <p:cNvSpPr>
            <a:spLocks noGrp="1" noChangeArrowheads="1"/>
          </p:cNvSpPr>
          <p:nvPr>
            <p:ph sz="half" idx="2"/>
          </p:nvPr>
        </p:nvSpPr>
        <p:spPr>
          <a:xfrm>
            <a:off x="6421057" y="3061820"/>
            <a:ext cx="5083756" cy="1535939"/>
          </a:xfrm>
        </p:spPr>
        <p:txBody>
          <a:bodyPr/>
          <a:lstStyle/>
          <a:p>
            <a:pPr eaLnBrk="1" hangingPunct="1"/>
            <a:r>
              <a:rPr lang="en-US" altLang="pt-BR" sz="1800" dirty="0">
                <a:ea typeface="ＭＳ Ｐゴシック" panose="020B0600070205080204" pitchFamily="34" charset="-128"/>
              </a:rPr>
              <a:t>A commonly heard reform suggests that the electoral college be done away with altogether in favor of </a:t>
            </a:r>
            <a:r>
              <a:rPr lang="en-US" altLang="pt-BR" sz="1800" b="1" dirty="0">
                <a:solidFill>
                  <a:schemeClr val="tx2"/>
                </a:solidFill>
                <a:ea typeface="ＭＳ Ｐゴシック" panose="020B0600070205080204" pitchFamily="34" charset="-128"/>
              </a:rPr>
              <a:t>direct popular election</a:t>
            </a:r>
            <a:r>
              <a:rPr lang="en-US" altLang="pt-BR" sz="1800" b="1" dirty="0">
                <a:ea typeface="ＭＳ Ｐゴシック" panose="020B0600070205080204" pitchFamily="34" charset="-128"/>
              </a:rPr>
              <a:t>.</a:t>
            </a:r>
            <a:r>
              <a:rPr lang="en-US" altLang="pt-BR" sz="1800" dirty="0">
                <a:ea typeface="ＭＳ Ｐゴシック" panose="020B0600070205080204" pitchFamily="34" charset="-128"/>
              </a:rPr>
              <a:t> At the polls, voters would vote directly for the President and Vice President instead of electors.</a:t>
            </a:r>
          </a:p>
        </p:txBody>
      </p:sp>
      <p:sp>
        <p:nvSpPr>
          <p:cNvPr id="424979" name="Rectangle 19"/>
          <p:cNvSpPr>
            <a:spLocks noChangeArrowheads="1"/>
          </p:cNvSpPr>
          <p:nvPr/>
        </p:nvSpPr>
        <p:spPr bwMode="auto">
          <a:xfrm>
            <a:off x="772732" y="4729407"/>
            <a:ext cx="5452414" cy="13094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accent2"/>
                </a:solidFill>
                <a:miter lim="800000"/>
                <a:headEnd/>
                <a:tailEnd/>
              </a14:hiddenLine>
            </a:ext>
            <a:ext uri="{AF507438-7753-43e0-B8FC-AC1667EBCBE1}">
              <a14:hiddenEffects xmlns="" xmlns:a14="http://schemas.microsoft.com/office/drawing/2010/main">
                <a:effectLst>
                  <a:outerShdw blurRad="63500" dist="81320" dir="2319588" algn="ctr" rotWithShape="0">
                    <a:srgbClr val="000000">
                      <a:alpha val="74998"/>
                    </a:srgbClr>
                  </a:outerShdw>
                </a:effectLst>
              </a14:hiddenEffects>
            </a:ext>
          </a:extLst>
        </p:spPr>
        <p:txBody>
          <a:bodyPr/>
          <a:lstStyle>
            <a:lvl1pPr marL="339725" indent="-339725">
              <a:defRPr kumimoji="1" sz="3000">
                <a:solidFill>
                  <a:schemeClr val="tx1"/>
                </a:solidFill>
                <a:latin typeface="Arial" panose="020B0604020202020204" pitchFamily="34" charset="0"/>
                <a:ea typeface="ＭＳ Ｐゴシック" panose="020B0600070205080204" pitchFamily="34" charset="-128"/>
              </a:defRPr>
            </a:lvl1pPr>
            <a:lvl2pPr marL="742950" indent="-285750">
              <a:defRPr kumimoji="1" sz="3000">
                <a:solidFill>
                  <a:schemeClr val="tx1"/>
                </a:solidFill>
                <a:latin typeface="Arial" panose="020B0604020202020204" pitchFamily="34" charset="0"/>
                <a:ea typeface="ＭＳ Ｐゴシック" panose="020B0600070205080204" pitchFamily="34" charset="-128"/>
              </a:defRPr>
            </a:lvl2pPr>
            <a:lvl3pPr marL="1143000" indent="-228600">
              <a:defRPr kumimoji="1" sz="3000">
                <a:solidFill>
                  <a:schemeClr val="tx1"/>
                </a:solidFill>
                <a:latin typeface="Arial" panose="020B0604020202020204" pitchFamily="34" charset="0"/>
                <a:ea typeface="ＭＳ Ｐゴシック" panose="020B0600070205080204" pitchFamily="34" charset="-128"/>
              </a:defRPr>
            </a:lvl3pPr>
            <a:lvl4pPr marL="1600200" indent="-228600">
              <a:defRPr kumimoji="1" sz="3000">
                <a:solidFill>
                  <a:schemeClr val="tx1"/>
                </a:solidFill>
                <a:latin typeface="Arial" panose="020B0604020202020204" pitchFamily="34" charset="0"/>
                <a:ea typeface="ＭＳ Ｐゴシック" panose="020B0600070205080204" pitchFamily="34" charset="-128"/>
              </a:defRPr>
            </a:lvl4pPr>
            <a:lvl5pPr marL="2057400" indent="-228600">
              <a:defRPr kumimoji="1" sz="3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20000"/>
              </a:spcBef>
              <a:spcAft>
                <a:spcPct val="0"/>
              </a:spcAft>
              <a:buChar char="•"/>
              <a:defRPr kumimoji="1" sz="3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20000"/>
              </a:spcBef>
              <a:spcAft>
                <a:spcPct val="0"/>
              </a:spcAft>
              <a:buChar char="•"/>
              <a:defRPr kumimoji="1" sz="3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20000"/>
              </a:spcBef>
              <a:spcAft>
                <a:spcPct val="0"/>
              </a:spcAft>
              <a:buChar char="•"/>
              <a:defRPr kumimoji="1" sz="3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20000"/>
              </a:spcBef>
              <a:spcAft>
                <a:spcPct val="0"/>
              </a:spcAft>
              <a:buChar char="•"/>
              <a:defRPr kumimoji="1" sz="3000">
                <a:solidFill>
                  <a:schemeClr val="tx1"/>
                </a:solidFill>
                <a:latin typeface="Arial" panose="020B0604020202020204" pitchFamily="34" charset="0"/>
                <a:ea typeface="ＭＳ Ｐゴシック" panose="020B0600070205080204" pitchFamily="34" charset="-128"/>
              </a:defRPr>
            </a:lvl9pPr>
          </a:lstStyle>
          <a:p>
            <a:pPr algn="l">
              <a:lnSpc>
                <a:spcPct val="110000"/>
              </a:lnSpc>
              <a:spcBef>
                <a:spcPct val="60000"/>
              </a:spcBef>
              <a:buClr>
                <a:schemeClr val="tx1"/>
              </a:buClr>
              <a:buSzPct val="150000"/>
            </a:pPr>
            <a:r>
              <a:rPr lang="en-US" altLang="pt-BR" sz="1800">
                <a:solidFill>
                  <a:srgbClr val="000000"/>
                </a:solidFill>
              </a:rPr>
              <a:t>The </a:t>
            </a:r>
            <a:r>
              <a:rPr lang="en-US" altLang="pt-BR" sz="1800" b="1">
                <a:solidFill>
                  <a:schemeClr val="tx2"/>
                </a:solidFill>
              </a:rPr>
              <a:t>proportional plan</a:t>
            </a:r>
            <a:r>
              <a:rPr lang="en-US" altLang="pt-BR" sz="1800">
                <a:solidFill>
                  <a:srgbClr val="000000"/>
                </a:solidFill>
              </a:rPr>
              <a:t> suggests that each candidate would receive the same share of a State</a:t>
            </a:r>
            <a:r>
              <a:rPr lang="en-US" altLang="en-US" sz="1800">
                <a:solidFill>
                  <a:srgbClr val="000000"/>
                </a:solidFill>
              </a:rPr>
              <a:t>’</a:t>
            </a:r>
            <a:r>
              <a:rPr lang="en-US" altLang="pt-BR" sz="1800">
                <a:solidFill>
                  <a:srgbClr val="000000"/>
                </a:solidFill>
              </a:rPr>
              <a:t>s electoral vote as he or she received in the State</a:t>
            </a:r>
            <a:r>
              <a:rPr lang="en-US" altLang="en-US" sz="1800">
                <a:solidFill>
                  <a:srgbClr val="000000"/>
                </a:solidFill>
              </a:rPr>
              <a:t>’</a:t>
            </a:r>
            <a:r>
              <a:rPr lang="en-US" altLang="pt-BR" sz="1800">
                <a:solidFill>
                  <a:srgbClr val="000000"/>
                </a:solidFill>
              </a:rPr>
              <a:t>s popular vote.</a:t>
            </a:r>
          </a:p>
        </p:txBody>
      </p:sp>
      <p:sp>
        <p:nvSpPr>
          <p:cNvPr id="424980" name="Rectangle 20"/>
          <p:cNvSpPr>
            <a:spLocks noChangeArrowheads="1"/>
          </p:cNvSpPr>
          <p:nvPr/>
        </p:nvSpPr>
        <p:spPr bwMode="auto">
          <a:xfrm>
            <a:off x="6225146" y="4729407"/>
            <a:ext cx="5475578" cy="15800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accent2"/>
                </a:solidFill>
                <a:miter lim="800000"/>
                <a:headEnd/>
                <a:tailEnd/>
              </a14:hiddenLine>
            </a:ext>
            <a:ext uri="{AF507438-7753-43e0-B8FC-AC1667EBCBE1}">
              <a14:hiddenEffects xmlns="" xmlns:a14="http://schemas.microsoft.com/office/drawing/2010/main">
                <a:effectLst>
                  <a:outerShdw blurRad="63500" dist="81320" dir="2319588" algn="ctr" rotWithShape="0">
                    <a:srgbClr val="000000">
                      <a:alpha val="74998"/>
                    </a:srgbClr>
                  </a:outerShdw>
                </a:effectLst>
              </a14:hiddenEffects>
            </a:ext>
          </a:extLst>
        </p:spPr>
        <p:txBody>
          <a:bodyPr/>
          <a:lstStyle/>
          <a:p>
            <a:pPr marL="339725" indent="-339725">
              <a:spcBef>
                <a:spcPct val="60000"/>
              </a:spcBef>
              <a:buClr>
                <a:schemeClr val="tx1"/>
              </a:buClr>
              <a:buSzPct val="150000"/>
              <a:defRPr/>
            </a:pPr>
            <a:r>
              <a:rPr lang="en-US" dirty="0">
                <a:solidFill>
                  <a:srgbClr val="000000"/>
                </a:solidFill>
                <a:latin typeface="Arial" charset="0"/>
                <a:ea typeface="ＭＳ Ｐゴシック" charset="0"/>
              </a:rPr>
              <a:t>The </a:t>
            </a:r>
            <a:r>
              <a:rPr lang="en-US" b="1" dirty="0">
                <a:solidFill>
                  <a:schemeClr val="tx2"/>
                </a:solidFill>
                <a:latin typeface="Arial" charset="0"/>
                <a:ea typeface="ＭＳ Ｐゴシック" charset="0"/>
              </a:rPr>
              <a:t>national bonus plan</a:t>
            </a:r>
            <a:r>
              <a:rPr lang="en-US" dirty="0">
                <a:solidFill>
                  <a:srgbClr val="000000"/>
                </a:solidFill>
                <a:latin typeface="Arial" charset="0"/>
                <a:ea typeface="ＭＳ Ｐゴシック" charset="0"/>
              </a:rPr>
              <a:t> would automatically offer the winner of the popular vote 102 electoral votes in addition to the other electoral votes he or she might gain. </a:t>
            </a:r>
          </a:p>
        </p:txBody>
      </p:sp>
    </p:spTree>
    <p:extLst>
      <p:ext uri="{BB962C8B-B14F-4D97-AF65-F5344CB8AC3E}">
        <p14:creationId xmlns:p14="http://schemas.microsoft.com/office/powerpoint/2010/main" val="17772428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424962"/>
                                        </p:tgtEl>
                                        <p:attrNameLst>
                                          <p:attrName>style.visibility</p:attrName>
                                        </p:attrNameLst>
                                      </p:cBhvr>
                                      <p:to>
                                        <p:strVal val="visible"/>
                                      </p:to>
                                    </p:set>
                                    <p:anim calcmode="lin" valueType="num">
                                      <p:cBhvr additive="base">
                                        <p:cTn id="7" dur="500" fill="hold"/>
                                        <p:tgtEl>
                                          <p:spTgt spid="424962"/>
                                        </p:tgtEl>
                                        <p:attrNameLst>
                                          <p:attrName>ppt_x</p:attrName>
                                        </p:attrNameLst>
                                      </p:cBhvr>
                                      <p:tavLst>
                                        <p:tav tm="0">
                                          <p:val>
                                            <p:strVal val="#ppt_x"/>
                                          </p:val>
                                        </p:tav>
                                        <p:tav tm="100000">
                                          <p:val>
                                            <p:strVal val="#ppt_x"/>
                                          </p:val>
                                        </p:tav>
                                      </p:tavLst>
                                    </p:anim>
                                    <p:anim calcmode="lin" valueType="num">
                                      <p:cBhvr additive="base">
                                        <p:cTn id="8" dur="500" fill="hold"/>
                                        <p:tgtEl>
                                          <p:spTgt spid="42496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24977">
                                            <p:txEl>
                                              <p:pRg st="0" end="0"/>
                                            </p:txEl>
                                          </p:spTgt>
                                        </p:tgtEl>
                                        <p:attrNameLst>
                                          <p:attrName>style.visibility</p:attrName>
                                        </p:attrNameLst>
                                      </p:cBhvr>
                                      <p:to>
                                        <p:strVal val="visible"/>
                                      </p:to>
                                    </p:set>
                                    <p:animEffect transition="in" filter="randombar(horizontal)">
                                      <p:cBhvr>
                                        <p:cTn id="13" dur="500"/>
                                        <p:tgtEl>
                                          <p:spTgt spid="424977">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424978">
                                            <p:txEl>
                                              <p:pRg st="0" end="0"/>
                                            </p:txEl>
                                          </p:spTgt>
                                        </p:tgtEl>
                                        <p:attrNameLst>
                                          <p:attrName>style.visibility</p:attrName>
                                        </p:attrNameLst>
                                      </p:cBhvr>
                                      <p:to>
                                        <p:strVal val="visible"/>
                                      </p:to>
                                    </p:set>
                                    <p:anim calcmode="lin" valueType="num">
                                      <p:cBhvr additive="base">
                                        <p:cTn id="18" dur="500"/>
                                        <p:tgtEl>
                                          <p:spTgt spid="424978">
                                            <p:txEl>
                                              <p:pRg st="0" end="0"/>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424978">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5" fill="hold" grpId="0" nodeType="clickEffect">
                                  <p:stCondLst>
                                    <p:cond delay="0"/>
                                  </p:stCondLst>
                                  <p:childTnLst>
                                    <p:set>
                                      <p:cBhvr>
                                        <p:cTn id="23" dur="1" fill="hold">
                                          <p:stCondLst>
                                            <p:cond delay="0"/>
                                          </p:stCondLst>
                                        </p:cTn>
                                        <p:tgtEl>
                                          <p:spTgt spid="424979"/>
                                        </p:tgtEl>
                                        <p:attrNameLst>
                                          <p:attrName>style.visibility</p:attrName>
                                        </p:attrNameLst>
                                      </p:cBhvr>
                                      <p:to>
                                        <p:strVal val="visible"/>
                                      </p:to>
                                    </p:set>
                                    <p:animEffect transition="in" filter="checkerboard(down)">
                                      <p:cBhvr>
                                        <p:cTn id="24" dur="500"/>
                                        <p:tgtEl>
                                          <p:spTgt spid="42497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32" fill="hold" grpId="0" nodeType="clickEffect">
                                  <p:stCondLst>
                                    <p:cond delay="0"/>
                                  </p:stCondLst>
                                  <p:childTnLst>
                                    <p:set>
                                      <p:cBhvr>
                                        <p:cTn id="28" dur="1" fill="hold">
                                          <p:stCondLst>
                                            <p:cond delay="0"/>
                                          </p:stCondLst>
                                        </p:cTn>
                                        <p:tgtEl>
                                          <p:spTgt spid="424980"/>
                                        </p:tgtEl>
                                        <p:attrNameLst>
                                          <p:attrName>style.visibility</p:attrName>
                                        </p:attrNameLst>
                                      </p:cBhvr>
                                      <p:to>
                                        <p:strVal val="visible"/>
                                      </p:to>
                                    </p:set>
                                    <p:animEffect transition="in" filter="box(out)">
                                      <p:cBhvr>
                                        <p:cTn id="29" dur="500"/>
                                        <p:tgtEl>
                                          <p:spTgt spid="42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962" grpId="0" autoUpdateAnimBg="0"/>
      <p:bldP spid="424977" grpId="0" build="p" bldLvl="2" autoUpdateAnimBg="0"/>
      <p:bldP spid="424978" grpId="0" build="p" bldLvl="2" autoUpdateAnimBg="0"/>
      <p:bldP spid="424979" grpId="0" autoUpdateAnimBg="0"/>
      <p:bldP spid="424980"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1295402" y="982132"/>
            <a:ext cx="9601196" cy="859547"/>
          </a:xfrm>
        </p:spPr>
        <p:txBody>
          <a:bodyPr/>
          <a:lstStyle/>
          <a:p>
            <a:pPr>
              <a:defRPr/>
            </a:pPr>
            <a:r>
              <a:rPr lang="en-US" altLang="en-US" dirty="0">
                <a:ea typeface="+mj-ea"/>
                <a:cs typeface="+mj-cs"/>
              </a:rPr>
              <a:t>Electoral College Supporters</a:t>
            </a:r>
          </a:p>
        </p:txBody>
      </p:sp>
      <p:sp>
        <p:nvSpPr>
          <p:cNvPr id="445443" name="Rectangle 3"/>
          <p:cNvSpPr>
            <a:spLocks noGrp="1" noChangeArrowheads="1"/>
          </p:cNvSpPr>
          <p:nvPr>
            <p:ph sz="half" idx="1"/>
          </p:nvPr>
        </p:nvSpPr>
        <p:spPr>
          <a:xfrm>
            <a:off x="1130446" y="3681882"/>
            <a:ext cx="4229100" cy="2435583"/>
          </a:xfrm>
        </p:spPr>
        <p:txBody>
          <a:bodyPr/>
          <a:lstStyle/>
          <a:p>
            <a:pPr eaLnBrk="1" hangingPunct="1"/>
            <a:r>
              <a:rPr lang="en-US" altLang="pt-BR" dirty="0" smtClean="0">
                <a:ea typeface="ＭＳ Ｐゴシック" panose="020B0600070205080204" pitchFamily="34" charset="-128"/>
              </a:rPr>
              <a:t>It is a known process. Each of the proposed, but untried, reforms may very well have defects that could not be known until they appeared in practice.</a:t>
            </a:r>
          </a:p>
        </p:txBody>
      </p:sp>
      <p:sp>
        <p:nvSpPr>
          <p:cNvPr id="445444" name="Rectangle 4"/>
          <p:cNvSpPr>
            <a:spLocks noGrp="1" noChangeArrowheads="1"/>
          </p:cNvSpPr>
          <p:nvPr>
            <p:ph sz="half" idx="2"/>
          </p:nvPr>
        </p:nvSpPr>
        <p:spPr>
          <a:xfrm>
            <a:off x="6451404" y="3681882"/>
            <a:ext cx="4229100" cy="1799297"/>
          </a:xfrm>
        </p:spPr>
        <p:txBody>
          <a:bodyPr/>
          <a:lstStyle/>
          <a:p>
            <a:pPr eaLnBrk="1" hangingPunct="1"/>
            <a:r>
              <a:rPr lang="en-US" altLang="pt-BR" dirty="0" smtClean="0">
                <a:ea typeface="ＭＳ Ｐゴシック" panose="020B0600070205080204" pitchFamily="34" charset="-128"/>
              </a:rPr>
              <a:t>In most election years, the electoral college defines the winner of the presidential election quickly and certainly. </a:t>
            </a:r>
          </a:p>
        </p:txBody>
      </p:sp>
      <p:sp>
        <p:nvSpPr>
          <p:cNvPr id="445445" name="Text Box 5"/>
          <p:cNvSpPr txBox="1">
            <a:spLocks noChangeArrowheads="1"/>
          </p:cNvSpPr>
          <p:nvPr/>
        </p:nvSpPr>
        <p:spPr bwMode="auto">
          <a:xfrm>
            <a:off x="708338" y="2396415"/>
            <a:ext cx="10715223" cy="1066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a:spAutoFit/>
          </a:bodyPr>
          <a:lstStyle>
            <a:lvl1pPr>
              <a:defRPr kumimoji="1" sz="3000">
                <a:solidFill>
                  <a:schemeClr val="tx1"/>
                </a:solidFill>
                <a:latin typeface="Arial" charset="0"/>
                <a:ea typeface="ＭＳ Ｐゴシック" charset="0"/>
              </a:defRPr>
            </a:lvl1pPr>
            <a:lvl2pPr marL="742950" indent="-285750">
              <a:defRPr kumimoji="1" sz="3000">
                <a:solidFill>
                  <a:schemeClr val="tx1"/>
                </a:solidFill>
                <a:latin typeface="Arial" charset="0"/>
                <a:ea typeface="ＭＳ Ｐゴシック" charset="0"/>
              </a:defRPr>
            </a:lvl2pPr>
            <a:lvl3pPr marL="1143000" indent="-228600">
              <a:defRPr kumimoji="1" sz="3000">
                <a:solidFill>
                  <a:schemeClr val="tx1"/>
                </a:solidFill>
                <a:latin typeface="Arial" charset="0"/>
                <a:ea typeface="ＭＳ Ｐゴシック" charset="0"/>
              </a:defRPr>
            </a:lvl3pPr>
            <a:lvl4pPr marL="1600200" indent="-228600">
              <a:defRPr kumimoji="1" sz="3000">
                <a:solidFill>
                  <a:schemeClr val="tx1"/>
                </a:solidFill>
                <a:latin typeface="Arial" charset="0"/>
                <a:ea typeface="ＭＳ Ｐゴシック" charset="0"/>
              </a:defRPr>
            </a:lvl4pPr>
            <a:lvl5pPr marL="2057400" indent="-228600">
              <a:defRPr kumimoji="1" sz="3000">
                <a:solidFill>
                  <a:schemeClr val="tx1"/>
                </a:solidFill>
                <a:latin typeface="Arial" charset="0"/>
                <a:ea typeface="ＭＳ Ｐゴシック" charset="0"/>
              </a:defRPr>
            </a:lvl5pPr>
            <a:lvl6pPr marL="2514600" indent="-228600" algn="ctr" eaLnBrk="0" fontAlgn="base" hangingPunct="0">
              <a:spcBef>
                <a:spcPct val="20000"/>
              </a:spcBef>
              <a:spcAft>
                <a:spcPct val="0"/>
              </a:spcAft>
              <a:buChar char="•"/>
              <a:defRPr kumimoji="1" sz="3000">
                <a:solidFill>
                  <a:schemeClr val="tx1"/>
                </a:solidFill>
                <a:latin typeface="Arial" charset="0"/>
                <a:ea typeface="ＭＳ Ｐゴシック" charset="0"/>
              </a:defRPr>
            </a:lvl6pPr>
            <a:lvl7pPr marL="2971800" indent="-228600" algn="ctr" eaLnBrk="0" fontAlgn="base" hangingPunct="0">
              <a:spcBef>
                <a:spcPct val="20000"/>
              </a:spcBef>
              <a:spcAft>
                <a:spcPct val="0"/>
              </a:spcAft>
              <a:buChar char="•"/>
              <a:defRPr kumimoji="1" sz="3000">
                <a:solidFill>
                  <a:schemeClr val="tx1"/>
                </a:solidFill>
                <a:latin typeface="Arial" charset="0"/>
                <a:ea typeface="ＭＳ Ｐゴシック" charset="0"/>
              </a:defRPr>
            </a:lvl7pPr>
            <a:lvl8pPr marL="3429000" indent="-228600" algn="ctr" eaLnBrk="0" fontAlgn="base" hangingPunct="0">
              <a:spcBef>
                <a:spcPct val="20000"/>
              </a:spcBef>
              <a:spcAft>
                <a:spcPct val="0"/>
              </a:spcAft>
              <a:buChar char="•"/>
              <a:defRPr kumimoji="1" sz="3000">
                <a:solidFill>
                  <a:schemeClr val="tx1"/>
                </a:solidFill>
                <a:latin typeface="Arial" charset="0"/>
                <a:ea typeface="ＭＳ Ｐゴシック" charset="0"/>
              </a:defRPr>
            </a:lvl8pPr>
            <a:lvl9pPr marL="3886200" indent="-228600" algn="ctr" eaLnBrk="0" fontAlgn="base" hangingPunct="0">
              <a:spcBef>
                <a:spcPct val="20000"/>
              </a:spcBef>
              <a:spcAft>
                <a:spcPct val="0"/>
              </a:spcAft>
              <a:buChar char="•"/>
              <a:defRPr kumimoji="1" sz="3000">
                <a:solidFill>
                  <a:schemeClr val="tx1"/>
                </a:solidFill>
                <a:latin typeface="Arial" charset="0"/>
                <a:ea typeface="ＭＳ Ｐゴシック" charset="0"/>
              </a:defRPr>
            </a:lvl9pPr>
          </a:lstStyle>
          <a:p>
            <a:pPr algn="ctr">
              <a:spcBef>
                <a:spcPct val="50000"/>
              </a:spcBef>
              <a:buFontTx/>
              <a:buNone/>
              <a:defRPr/>
            </a:pPr>
            <a:r>
              <a:rPr kumimoji="0" lang="en-US" sz="3200" u="sng" dirty="0"/>
              <a:t>There are two major strengths of the electoral college that its supporters espouse:</a:t>
            </a:r>
            <a:endParaRPr kumimoji="0" lang="en-US" dirty="0"/>
          </a:p>
        </p:txBody>
      </p:sp>
    </p:spTree>
    <p:extLst>
      <p:ext uri="{BB962C8B-B14F-4D97-AF65-F5344CB8AC3E}">
        <p14:creationId xmlns:p14="http://schemas.microsoft.com/office/powerpoint/2010/main" val="30304710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445442"/>
                                        </p:tgtEl>
                                        <p:attrNameLst>
                                          <p:attrName>style.visibility</p:attrName>
                                        </p:attrNameLst>
                                      </p:cBhvr>
                                      <p:to>
                                        <p:strVal val="visible"/>
                                      </p:to>
                                    </p:set>
                                    <p:anim calcmode="lin" valueType="num">
                                      <p:cBhvr additive="base">
                                        <p:cTn id="7" dur="500" fill="hold"/>
                                        <p:tgtEl>
                                          <p:spTgt spid="445442"/>
                                        </p:tgtEl>
                                        <p:attrNameLst>
                                          <p:attrName>ppt_x</p:attrName>
                                        </p:attrNameLst>
                                      </p:cBhvr>
                                      <p:tavLst>
                                        <p:tav tm="0">
                                          <p:val>
                                            <p:strVal val="#ppt_x"/>
                                          </p:val>
                                        </p:tav>
                                        <p:tav tm="100000">
                                          <p:val>
                                            <p:strVal val="#ppt_x"/>
                                          </p:val>
                                        </p:tav>
                                      </p:tavLst>
                                    </p:anim>
                                    <p:anim calcmode="lin" valueType="num">
                                      <p:cBhvr additive="base">
                                        <p:cTn id="8" dur="500" fill="hold"/>
                                        <p:tgtEl>
                                          <p:spTgt spid="44544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45445"/>
                                        </p:tgtEl>
                                        <p:attrNameLst>
                                          <p:attrName>style.visibility</p:attrName>
                                        </p:attrNameLst>
                                      </p:cBhvr>
                                      <p:to>
                                        <p:strVal val="visible"/>
                                      </p:to>
                                    </p:set>
                                    <p:animEffect transition="in" filter="blinds(horizontal)">
                                      <p:cBhvr>
                                        <p:cTn id="13" dur="500"/>
                                        <p:tgtEl>
                                          <p:spTgt spid="44544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445443">
                                            <p:txEl>
                                              <p:pRg st="0" end="0"/>
                                            </p:txEl>
                                          </p:spTgt>
                                        </p:tgtEl>
                                        <p:attrNameLst>
                                          <p:attrName>style.visibility</p:attrName>
                                        </p:attrNameLst>
                                      </p:cBhvr>
                                      <p:to>
                                        <p:strVal val="visible"/>
                                      </p:to>
                                    </p:set>
                                    <p:anim calcmode="lin" valueType="num">
                                      <p:cBhvr additive="base">
                                        <p:cTn id="18" dur="500"/>
                                        <p:tgtEl>
                                          <p:spTgt spid="445443">
                                            <p:txEl>
                                              <p:pRg st="0" end="0"/>
                                            </p:txEl>
                                          </p:spTgt>
                                        </p:tgtEl>
                                        <p:attrNameLst>
                                          <p:attrName>ppt_y</p:attrName>
                                        </p:attrNameLst>
                                      </p:cBhvr>
                                      <p:tavLst>
                                        <p:tav tm="0">
                                          <p:val>
                                            <p:strVal val="#ppt_y+#ppt_h*1.125000"/>
                                          </p:val>
                                        </p:tav>
                                        <p:tav tm="100000">
                                          <p:val>
                                            <p:strVal val="#ppt_y"/>
                                          </p:val>
                                        </p:tav>
                                      </p:tavLst>
                                    </p:anim>
                                    <p:animEffect transition="in" filter="wipe(up)">
                                      <p:cBhvr>
                                        <p:cTn id="19" dur="500"/>
                                        <p:tgtEl>
                                          <p:spTgt spid="445443">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2" presetClass="entr" presetSubtype="1" fill="hold" grpId="0" nodeType="clickEffect">
                                  <p:stCondLst>
                                    <p:cond delay="0"/>
                                  </p:stCondLst>
                                  <p:childTnLst>
                                    <p:set>
                                      <p:cBhvr>
                                        <p:cTn id="23" dur="1" fill="hold">
                                          <p:stCondLst>
                                            <p:cond delay="0"/>
                                          </p:stCondLst>
                                        </p:cTn>
                                        <p:tgtEl>
                                          <p:spTgt spid="445444">
                                            <p:txEl>
                                              <p:pRg st="0" end="0"/>
                                            </p:txEl>
                                          </p:spTgt>
                                        </p:tgtEl>
                                        <p:attrNameLst>
                                          <p:attrName>style.visibility</p:attrName>
                                        </p:attrNameLst>
                                      </p:cBhvr>
                                      <p:to>
                                        <p:strVal val="visible"/>
                                      </p:to>
                                    </p:set>
                                    <p:anim calcmode="lin" valueType="num">
                                      <p:cBhvr additive="base">
                                        <p:cTn id="24" dur="500"/>
                                        <p:tgtEl>
                                          <p:spTgt spid="445444">
                                            <p:txEl>
                                              <p:pRg st="0" end="0"/>
                                            </p:txEl>
                                          </p:spTgt>
                                        </p:tgtEl>
                                        <p:attrNameLst>
                                          <p:attrName>ppt_y</p:attrName>
                                        </p:attrNameLst>
                                      </p:cBhvr>
                                      <p:tavLst>
                                        <p:tav tm="0">
                                          <p:val>
                                            <p:strVal val="#ppt_y-#ppt_h*1.125000"/>
                                          </p:val>
                                        </p:tav>
                                        <p:tav tm="100000">
                                          <p:val>
                                            <p:strVal val="#ppt_y"/>
                                          </p:val>
                                        </p:tav>
                                      </p:tavLst>
                                    </p:anim>
                                    <p:animEffect transition="in" filter="wipe(down)">
                                      <p:cBhvr>
                                        <p:cTn id="25" dur="500"/>
                                        <p:tgtEl>
                                          <p:spTgt spid="4454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2" grpId="0" autoUpdateAnimBg="0"/>
      <p:bldP spid="445443" grpId="0" build="p" bldLvl="2" autoUpdateAnimBg="0"/>
      <p:bldP spid="445444" grpId="0" build="p" bldLvl="2" autoUpdateAnimBg="0"/>
      <p:bldP spid="445445"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4.2</a:t>
            </a:r>
            <a:endParaRPr lang="en-US" dirty="0"/>
          </a:p>
        </p:txBody>
      </p:sp>
      <p:sp>
        <p:nvSpPr>
          <p:cNvPr id="3" name="Subtitle 2"/>
          <p:cNvSpPr>
            <a:spLocks noGrp="1"/>
          </p:cNvSpPr>
          <p:nvPr>
            <p:ph type="subTitle" idx="1"/>
          </p:nvPr>
        </p:nvSpPr>
        <p:spPr/>
        <p:txBody>
          <a:bodyPr/>
          <a:lstStyle/>
          <a:p>
            <a:r>
              <a:rPr lang="en-US" dirty="0" smtClean="0"/>
              <a:t>Refer to Chapter 13</a:t>
            </a:r>
          </a:p>
          <a:p>
            <a:r>
              <a:rPr lang="en-US" dirty="0"/>
              <a:t>Presidential Selection, Nomination and the Election</a:t>
            </a:r>
            <a:endParaRPr lang="en-US" dirty="0"/>
          </a:p>
        </p:txBody>
      </p:sp>
    </p:spTree>
    <p:extLst>
      <p:ext uri="{BB962C8B-B14F-4D97-AF65-F5344CB8AC3E}">
        <p14:creationId xmlns:p14="http://schemas.microsoft.com/office/powerpoint/2010/main" val="4146376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(Do Not Copy)</a:t>
            </a:r>
            <a:endParaRPr lang="en-US" dirty="0"/>
          </a:p>
        </p:txBody>
      </p:sp>
      <p:sp>
        <p:nvSpPr>
          <p:cNvPr id="3" name="Content Placeholder 2"/>
          <p:cNvSpPr>
            <a:spLocks noGrp="1"/>
          </p:cNvSpPr>
          <p:nvPr>
            <p:ph idx="1"/>
          </p:nvPr>
        </p:nvSpPr>
        <p:spPr/>
        <p:txBody>
          <a:bodyPr/>
          <a:lstStyle/>
          <a:p>
            <a:r>
              <a:rPr lang="en-US" dirty="0" smtClean="0"/>
              <a:t>Describe the role of conventions in the presidential nomination </a:t>
            </a:r>
          </a:p>
          <a:p>
            <a:r>
              <a:rPr lang="en-US" dirty="0" smtClean="0"/>
              <a:t>Evaluate the importance of Presidential Primaries. </a:t>
            </a:r>
          </a:p>
          <a:p>
            <a:r>
              <a:rPr lang="en-US" dirty="0" smtClean="0"/>
              <a:t>Understand the Role of Caucus-Convention Process. </a:t>
            </a:r>
          </a:p>
          <a:p>
            <a:r>
              <a:rPr lang="en-US" dirty="0" smtClean="0"/>
              <a:t>Explain the strengths and weaknesses of the Electoral College Today. </a:t>
            </a:r>
            <a:endParaRPr lang="en-US" dirty="0"/>
          </a:p>
        </p:txBody>
      </p:sp>
    </p:spTree>
    <p:extLst>
      <p:ext uri="{BB962C8B-B14F-4D97-AF65-F5344CB8AC3E}">
        <p14:creationId xmlns:p14="http://schemas.microsoft.com/office/powerpoint/2010/main" val="1378993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nominated? </a:t>
            </a:r>
            <a:endParaRPr lang="en-US" dirty="0"/>
          </a:p>
        </p:txBody>
      </p:sp>
      <p:sp>
        <p:nvSpPr>
          <p:cNvPr id="3" name="Content Placeholder 2"/>
          <p:cNvSpPr>
            <a:spLocks noGrp="1"/>
          </p:cNvSpPr>
          <p:nvPr>
            <p:ph idx="1"/>
          </p:nvPr>
        </p:nvSpPr>
        <p:spPr/>
        <p:txBody>
          <a:bodyPr>
            <a:normAutofit lnSpcReduction="10000"/>
          </a:bodyPr>
          <a:lstStyle/>
          <a:p>
            <a:r>
              <a:rPr lang="en-US" altLang="pt-BR" dirty="0">
                <a:ea typeface="ＭＳ Ｐゴシック" panose="020B0600070205080204" pitchFamily="34" charset="-128"/>
              </a:rPr>
              <a:t>If an incumbent President wants to seek reelection, his or her nomination is almost guaranteed.</a:t>
            </a:r>
          </a:p>
          <a:p>
            <a:r>
              <a:rPr lang="en-US" altLang="pt-BR" dirty="0">
                <a:ea typeface="ＭＳ Ｐゴシック" panose="020B0600070205080204" pitchFamily="34" charset="-128"/>
              </a:rPr>
              <a:t>Political experience factors into the nomination process. State governors, the executive officers on the State level, have historically been favored for nomination. U.S. senators also have fared well.</a:t>
            </a:r>
          </a:p>
          <a:p>
            <a:r>
              <a:rPr lang="en-US" altLang="pt-BR" dirty="0">
                <a:ea typeface="ＭＳ Ｐゴシック" panose="020B0600070205080204" pitchFamily="34" charset="-128"/>
              </a:rPr>
              <a:t>Many candidates come from key larger states. Candidates from larger states, such as California, New York, and Ohio, have usually been seen as more electable than candidates from smaller states.</a:t>
            </a:r>
          </a:p>
          <a:p>
            <a:endParaRPr lang="en-US" dirty="0"/>
          </a:p>
        </p:txBody>
      </p:sp>
    </p:spTree>
    <p:extLst>
      <p:ext uri="{BB962C8B-B14F-4D97-AF65-F5344CB8AC3E}">
        <p14:creationId xmlns:p14="http://schemas.microsoft.com/office/powerpoint/2010/main" val="2770769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Conventions </a:t>
            </a:r>
            <a:endParaRPr lang="en-US" dirty="0"/>
          </a:p>
        </p:txBody>
      </p:sp>
      <p:sp>
        <p:nvSpPr>
          <p:cNvPr id="3" name="Content Placeholder 2"/>
          <p:cNvSpPr>
            <a:spLocks noGrp="1"/>
          </p:cNvSpPr>
          <p:nvPr>
            <p:ph idx="1"/>
          </p:nvPr>
        </p:nvSpPr>
        <p:spPr/>
        <p:txBody>
          <a:bodyPr>
            <a:normAutofit fontScale="77500" lnSpcReduction="20000"/>
          </a:bodyPr>
          <a:lstStyle/>
          <a:p>
            <a:pPr algn="ctr">
              <a:spcBef>
                <a:spcPct val="50000"/>
              </a:spcBef>
              <a:buFontTx/>
              <a:buChar char=" "/>
            </a:pPr>
            <a:r>
              <a:rPr lang="en-US" altLang="pt-BR" b="1" dirty="0">
                <a:solidFill>
                  <a:schemeClr val="tx1"/>
                </a:solidFill>
                <a:ea typeface="ＭＳ Ｐゴシック" panose="020B0600070205080204" pitchFamily="34" charset="-128"/>
              </a:rPr>
              <a:t>Convention Arrangements</a:t>
            </a:r>
            <a:endParaRPr lang="en-US" altLang="pt-BR" sz="2100" b="1" dirty="0">
              <a:solidFill>
                <a:schemeClr val="tx1"/>
              </a:solidFill>
              <a:ea typeface="ＭＳ Ｐゴシック" panose="020B0600070205080204" pitchFamily="34" charset="-128"/>
            </a:endParaRPr>
          </a:p>
          <a:p>
            <a:pPr>
              <a:lnSpc>
                <a:spcPct val="110000"/>
              </a:lnSpc>
              <a:spcBef>
                <a:spcPct val="50000"/>
              </a:spcBef>
            </a:pPr>
            <a:r>
              <a:rPr lang="en-US" altLang="pt-BR" dirty="0">
                <a:solidFill>
                  <a:schemeClr val="tx1"/>
                </a:solidFill>
                <a:ea typeface="ＭＳ Ｐゴシック" panose="020B0600070205080204" pitchFamily="34" charset="-128"/>
              </a:rPr>
              <a:t>The convention system has been mainly built by the two major parties in American politics.</a:t>
            </a:r>
          </a:p>
          <a:p>
            <a:pPr>
              <a:lnSpc>
                <a:spcPct val="110000"/>
              </a:lnSpc>
              <a:spcBef>
                <a:spcPct val="50000"/>
              </a:spcBef>
            </a:pPr>
            <a:r>
              <a:rPr lang="en-US" altLang="pt-BR" dirty="0">
                <a:solidFill>
                  <a:schemeClr val="tx1"/>
                </a:solidFill>
                <a:ea typeface="ＭＳ Ｐゴシック" panose="020B0600070205080204" pitchFamily="34" charset="-128"/>
              </a:rPr>
              <a:t>Party national committees arrange the time and place for their party</a:t>
            </a:r>
            <a:r>
              <a:rPr lang="en-US" altLang="en-US" dirty="0">
                <a:solidFill>
                  <a:schemeClr val="tx1"/>
                </a:solidFill>
                <a:ea typeface="ＭＳ Ｐゴシック" panose="020B0600070205080204" pitchFamily="34" charset="-128"/>
              </a:rPr>
              <a:t>’</a:t>
            </a:r>
            <a:r>
              <a:rPr lang="en-US" altLang="pt-BR" dirty="0">
                <a:solidFill>
                  <a:schemeClr val="tx1"/>
                </a:solidFill>
                <a:ea typeface="ＭＳ Ｐゴシック" panose="020B0600070205080204" pitchFamily="34" charset="-128"/>
              </a:rPr>
              <a:t>s nominating convention.</a:t>
            </a:r>
          </a:p>
          <a:p>
            <a:pPr algn="ctr">
              <a:spcBef>
                <a:spcPct val="50000"/>
              </a:spcBef>
              <a:buFontTx/>
              <a:buChar char=" "/>
            </a:pPr>
            <a:r>
              <a:rPr lang="en-US" altLang="pt-BR" b="1" dirty="0">
                <a:solidFill>
                  <a:schemeClr val="tx1"/>
                </a:solidFill>
                <a:ea typeface="ＭＳ Ｐゴシック" panose="020B0600070205080204" pitchFamily="34" charset="-128"/>
              </a:rPr>
              <a:t>The Apportionment and Selection of Delegates</a:t>
            </a:r>
            <a:endParaRPr lang="en-US" altLang="pt-BR" sz="2100" dirty="0">
              <a:solidFill>
                <a:schemeClr val="tx1"/>
              </a:solidFill>
              <a:ea typeface="ＭＳ Ｐゴシック" panose="020B0600070205080204" pitchFamily="34" charset="-128"/>
            </a:endParaRPr>
          </a:p>
          <a:p>
            <a:pPr>
              <a:lnSpc>
                <a:spcPct val="110000"/>
              </a:lnSpc>
              <a:spcBef>
                <a:spcPct val="50000"/>
              </a:spcBef>
            </a:pPr>
            <a:r>
              <a:rPr lang="en-US" altLang="pt-BR" dirty="0">
                <a:solidFill>
                  <a:schemeClr val="tx1"/>
                </a:solidFill>
                <a:ea typeface="ＭＳ Ｐゴシック" panose="020B0600070205080204" pitchFamily="34" charset="-128"/>
              </a:rPr>
              <a:t>Parties apportion the number of delegates each State will receive based on electoral votes and other factors.</a:t>
            </a:r>
          </a:p>
          <a:p>
            <a:pPr>
              <a:lnSpc>
                <a:spcPct val="110000"/>
              </a:lnSpc>
              <a:spcBef>
                <a:spcPct val="50000"/>
              </a:spcBef>
            </a:pPr>
            <a:r>
              <a:rPr lang="en-US" altLang="pt-BR" dirty="0">
                <a:solidFill>
                  <a:schemeClr val="tx1"/>
                </a:solidFill>
                <a:ea typeface="ＭＳ Ｐゴシック" panose="020B0600070205080204" pitchFamily="34" charset="-128"/>
              </a:rPr>
              <a:t>Delegates are selected through both presidential primaries and the caucus-convention process.</a:t>
            </a:r>
            <a:r>
              <a:rPr lang="en-US" altLang="pt-BR" sz="1800" dirty="0">
                <a:solidFill>
                  <a:schemeClr val="tx1"/>
                </a:solidFill>
                <a:ea typeface="ＭＳ Ｐゴシック" panose="020B0600070205080204" pitchFamily="34" charset="-128"/>
              </a:rPr>
              <a:t> </a:t>
            </a:r>
            <a:endParaRPr lang="en-US" altLang="pt-BR" sz="2100" dirty="0">
              <a:solidFill>
                <a:schemeClr val="tx1"/>
              </a:solidFill>
              <a:ea typeface="ＭＳ Ｐゴシック" panose="020B0600070205080204" pitchFamily="34" charset="-128"/>
            </a:endParaRPr>
          </a:p>
          <a:p>
            <a:endParaRPr lang="en-US" dirty="0"/>
          </a:p>
        </p:txBody>
      </p:sp>
    </p:spTree>
    <p:extLst>
      <p:ext uri="{BB962C8B-B14F-4D97-AF65-F5344CB8AC3E}">
        <p14:creationId xmlns:p14="http://schemas.microsoft.com/office/powerpoint/2010/main" val="3724826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Presidential Primaries </a:t>
            </a:r>
            <a:endParaRPr lang="en-US" dirty="0"/>
          </a:p>
        </p:txBody>
      </p:sp>
      <p:sp>
        <p:nvSpPr>
          <p:cNvPr id="3" name="Content Placeholder 2"/>
          <p:cNvSpPr>
            <a:spLocks noGrp="1"/>
          </p:cNvSpPr>
          <p:nvPr>
            <p:ph idx="1"/>
          </p:nvPr>
        </p:nvSpPr>
        <p:spPr/>
        <p:txBody>
          <a:bodyPr>
            <a:normAutofit fontScale="92500" lnSpcReduction="20000"/>
          </a:bodyPr>
          <a:lstStyle/>
          <a:p>
            <a:pPr>
              <a:lnSpc>
                <a:spcPct val="90000"/>
              </a:lnSpc>
            </a:pPr>
            <a:r>
              <a:rPr lang="en-US" altLang="pt-BR" dirty="0">
                <a:ea typeface="ＭＳ Ｐゴシック" panose="020B0600070205080204" pitchFamily="34" charset="-128"/>
              </a:rPr>
              <a:t>Depending on the State, a </a:t>
            </a:r>
            <a:r>
              <a:rPr lang="en-US" altLang="pt-BR" b="1" dirty="0">
                <a:solidFill>
                  <a:schemeClr val="tx2"/>
                </a:solidFill>
                <a:ea typeface="ＭＳ Ｐゴシック" panose="020B0600070205080204" pitchFamily="34" charset="-128"/>
              </a:rPr>
              <a:t>presidential primary</a:t>
            </a:r>
            <a:r>
              <a:rPr lang="en-US" altLang="pt-BR" dirty="0">
                <a:ea typeface="ＭＳ Ｐゴシック" panose="020B0600070205080204" pitchFamily="34" charset="-128"/>
              </a:rPr>
              <a:t> is an election in which a party</a:t>
            </a:r>
            <a:r>
              <a:rPr lang="en-US" altLang="en-US" dirty="0">
                <a:ea typeface="ＭＳ Ｐゴシック" panose="020B0600070205080204" pitchFamily="34" charset="-128"/>
              </a:rPr>
              <a:t>’</a:t>
            </a:r>
            <a:r>
              <a:rPr lang="en-US" altLang="pt-BR" dirty="0">
                <a:ea typeface="ＭＳ Ｐゴシック" panose="020B0600070205080204" pitchFamily="34" charset="-128"/>
              </a:rPr>
              <a:t>s voters</a:t>
            </a:r>
            <a:r>
              <a:rPr lang="en-US" altLang="pt-BR" sz="2800" dirty="0">
                <a:ea typeface="ＭＳ Ｐゴシック" panose="020B0600070205080204" pitchFamily="34" charset="-128"/>
              </a:rPr>
              <a:t> </a:t>
            </a:r>
          </a:p>
          <a:p>
            <a:pPr marL="457200" lvl="1" indent="7938">
              <a:lnSpc>
                <a:spcPct val="90000"/>
              </a:lnSpc>
              <a:buNone/>
            </a:pPr>
            <a:r>
              <a:rPr lang="en-US" altLang="pt-BR" dirty="0">
                <a:ea typeface="ＭＳ Ｐゴシック" panose="020B0600070205080204" pitchFamily="34" charset="-128"/>
              </a:rPr>
              <a:t>(1) choose some or all of a State</a:t>
            </a:r>
            <a:r>
              <a:rPr lang="en-US" altLang="en-US" dirty="0">
                <a:ea typeface="ＭＳ Ｐゴシック" panose="020B0600070205080204" pitchFamily="34" charset="-128"/>
              </a:rPr>
              <a:t>’</a:t>
            </a:r>
            <a:r>
              <a:rPr lang="en-US" altLang="pt-BR" dirty="0">
                <a:ea typeface="ＭＳ Ｐゴシック" panose="020B0600070205080204" pitchFamily="34" charset="-128"/>
              </a:rPr>
              <a:t>s party organization</a:t>
            </a:r>
            <a:r>
              <a:rPr lang="en-US" altLang="en-US" dirty="0">
                <a:ea typeface="ＭＳ Ｐゴシック" panose="020B0600070205080204" pitchFamily="34" charset="-128"/>
              </a:rPr>
              <a:t>’</a:t>
            </a:r>
            <a:r>
              <a:rPr lang="en-US" altLang="pt-BR" dirty="0">
                <a:ea typeface="ＭＳ Ｐゴシック" panose="020B0600070205080204" pitchFamily="34" charset="-128"/>
              </a:rPr>
              <a:t>s delegates to their party</a:t>
            </a:r>
            <a:r>
              <a:rPr lang="en-US" altLang="en-US" dirty="0">
                <a:ea typeface="ＭＳ Ｐゴシック" panose="020B0600070205080204" pitchFamily="34" charset="-128"/>
              </a:rPr>
              <a:t>’</a:t>
            </a:r>
            <a:r>
              <a:rPr lang="en-US" altLang="pt-BR" dirty="0">
                <a:ea typeface="ＭＳ Ｐゴシック" panose="020B0600070205080204" pitchFamily="34" charset="-128"/>
              </a:rPr>
              <a:t>s national convention, and/or</a:t>
            </a:r>
          </a:p>
          <a:p>
            <a:pPr marL="457200" lvl="1" indent="7938">
              <a:lnSpc>
                <a:spcPct val="90000"/>
              </a:lnSpc>
              <a:buNone/>
            </a:pPr>
            <a:r>
              <a:rPr lang="en-US" altLang="pt-BR" dirty="0">
                <a:ea typeface="ＭＳ Ｐゴシック" panose="020B0600070205080204" pitchFamily="34" charset="-128"/>
              </a:rPr>
              <a:t>(2) express a preference among various contenders for their party</a:t>
            </a:r>
            <a:r>
              <a:rPr lang="en-US" altLang="en-US" dirty="0">
                <a:ea typeface="ＭＳ Ｐゴシック" panose="020B0600070205080204" pitchFamily="34" charset="-128"/>
              </a:rPr>
              <a:t>’</a:t>
            </a:r>
            <a:r>
              <a:rPr lang="en-US" altLang="pt-BR" dirty="0">
                <a:ea typeface="ＭＳ Ｐゴシック" panose="020B0600070205080204" pitchFamily="34" charset="-128"/>
              </a:rPr>
              <a:t>s presidential nomination.</a:t>
            </a:r>
            <a:endParaRPr lang="en-US" altLang="pt-BR" sz="2400" dirty="0">
              <a:ea typeface="ＭＳ Ｐゴシック" panose="020B0600070205080204" pitchFamily="34" charset="-128"/>
            </a:endParaRPr>
          </a:p>
          <a:p>
            <a:pPr>
              <a:lnSpc>
                <a:spcPct val="90000"/>
              </a:lnSpc>
            </a:pPr>
            <a:r>
              <a:rPr lang="en-US" altLang="pt-BR" dirty="0">
                <a:ea typeface="ＭＳ Ｐゴシック" panose="020B0600070205080204" pitchFamily="34" charset="-128"/>
              </a:rPr>
              <a:t>Many States use a </a:t>
            </a:r>
            <a:r>
              <a:rPr lang="en-US" altLang="pt-BR" b="1" dirty="0">
                <a:solidFill>
                  <a:schemeClr val="tx2"/>
                </a:solidFill>
                <a:ea typeface="ＭＳ Ｐゴシック" panose="020B0600070205080204" pitchFamily="34" charset="-128"/>
              </a:rPr>
              <a:t>proportional representation</a:t>
            </a:r>
            <a:r>
              <a:rPr lang="en-US" altLang="pt-BR" dirty="0">
                <a:ea typeface="ＭＳ Ｐゴシック" panose="020B0600070205080204" pitchFamily="34" charset="-128"/>
              </a:rPr>
              <a:t> rule to select delegates. In this system, a proportion of a State</a:t>
            </a:r>
            <a:r>
              <a:rPr lang="en-US" altLang="en-US" dirty="0">
                <a:ea typeface="ＭＳ Ｐゴシック" panose="020B0600070205080204" pitchFamily="34" charset="-128"/>
              </a:rPr>
              <a:t>’</a:t>
            </a:r>
            <a:r>
              <a:rPr lang="en-US" altLang="pt-BR" dirty="0">
                <a:ea typeface="ＭＳ Ｐゴシック" panose="020B0600070205080204" pitchFamily="34" charset="-128"/>
              </a:rPr>
              <a:t>s delegates are chosen to match voter preferences in the primary.</a:t>
            </a:r>
          </a:p>
          <a:p>
            <a:pPr>
              <a:lnSpc>
                <a:spcPct val="90000"/>
              </a:lnSpc>
            </a:pPr>
            <a:r>
              <a:rPr lang="en-US" altLang="pt-BR" dirty="0">
                <a:ea typeface="ＭＳ Ｐゴシック" panose="020B0600070205080204" pitchFamily="34" charset="-128"/>
              </a:rPr>
              <a:t>More than half of the States hold preference primaries where voters choose their preference for a candidate. Delegates are selected later to match voter preferences.</a:t>
            </a:r>
            <a:endParaRPr lang="en-US" altLang="pt-BR" sz="1800" dirty="0">
              <a:ea typeface="ＭＳ Ｐゴシック" panose="020B0600070205080204" pitchFamily="34" charset="-128"/>
            </a:endParaRPr>
          </a:p>
          <a:p>
            <a:endParaRPr lang="en-US" dirty="0"/>
          </a:p>
        </p:txBody>
      </p:sp>
    </p:spTree>
    <p:extLst>
      <p:ext uri="{BB962C8B-B14F-4D97-AF65-F5344CB8AC3E}">
        <p14:creationId xmlns:p14="http://schemas.microsoft.com/office/powerpoint/2010/main" val="2761696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Caucus-Convention Process</a:t>
            </a:r>
            <a:endParaRPr lang="en-US" dirty="0"/>
          </a:p>
        </p:txBody>
      </p:sp>
      <p:sp>
        <p:nvSpPr>
          <p:cNvPr id="3" name="Content Placeholder 2"/>
          <p:cNvSpPr>
            <a:spLocks noGrp="1"/>
          </p:cNvSpPr>
          <p:nvPr>
            <p:ph idx="1"/>
          </p:nvPr>
        </p:nvSpPr>
        <p:spPr/>
        <p:txBody>
          <a:bodyPr>
            <a:noAutofit/>
          </a:bodyPr>
          <a:lstStyle/>
          <a:p>
            <a:pPr>
              <a:lnSpc>
                <a:spcPct val="90000"/>
              </a:lnSpc>
            </a:pPr>
            <a:r>
              <a:rPr lang="en-US" altLang="pt-BR" sz="2800" dirty="0">
                <a:ea typeface="ＭＳ Ｐゴシック" panose="020B0600070205080204" pitchFamily="34" charset="-128"/>
              </a:rPr>
              <a:t>In those States that do not hold presidential primaries, delegates to the national conventions are chosen in a system of caucuses and conventions.</a:t>
            </a:r>
          </a:p>
          <a:p>
            <a:pPr>
              <a:lnSpc>
                <a:spcPct val="90000"/>
              </a:lnSpc>
            </a:pPr>
            <a:r>
              <a:rPr lang="en-US" altLang="pt-BR" sz="2800" dirty="0">
                <a:ea typeface="ＭＳ Ｐゴシック" panose="020B0600070205080204" pitchFamily="34" charset="-128"/>
              </a:rPr>
              <a:t>The party</a:t>
            </a:r>
            <a:r>
              <a:rPr lang="en-US" altLang="en-US" sz="2800" dirty="0">
                <a:ea typeface="ＭＳ Ｐゴシック" panose="020B0600070205080204" pitchFamily="34" charset="-128"/>
              </a:rPr>
              <a:t>’</a:t>
            </a:r>
            <a:r>
              <a:rPr lang="en-US" altLang="pt-BR" sz="2800" dirty="0">
                <a:ea typeface="ＭＳ Ｐゴシック" panose="020B0600070205080204" pitchFamily="34" charset="-128"/>
              </a:rPr>
              <a:t>s voters meet in local caucuses where they choose delegates to a local or district convention, where delegates to the State convention are picked. </a:t>
            </a:r>
          </a:p>
          <a:p>
            <a:pPr>
              <a:lnSpc>
                <a:spcPct val="90000"/>
              </a:lnSpc>
            </a:pPr>
            <a:r>
              <a:rPr lang="en-US" altLang="pt-BR" sz="2800" dirty="0">
                <a:ea typeface="ＭＳ Ｐゴシック" panose="020B0600070205080204" pitchFamily="34" charset="-128"/>
              </a:rPr>
              <a:t>At the State level, and sometimes in the district conventions, delegates to the national convention are chosen</a:t>
            </a:r>
            <a:r>
              <a:rPr lang="en-US" altLang="pt-BR" sz="2800" dirty="0" smtClean="0">
                <a:ea typeface="ＭＳ Ｐゴシック" panose="020B0600070205080204" pitchFamily="34" charset="-128"/>
              </a:rPr>
              <a:t>.</a:t>
            </a:r>
            <a:endParaRPr lang="en-US" altLang="pt-BR" sz="2800" dirty="0">
              <a:ea typeface="ＭＳ Ｐゴシック" panose="020B0600070205080204" pitchFamily="34" charset="-128"/>
            </a:endParaRPr>
          </a:p>
        </p:txBody>
      </p:sp>
    </p:spTree>
    <p:extLst>
      <p:ext uri="{BB962C8B-B14F-4D97-AF65-F5344CB8AC3E}">
        <p14:creationId xmlns:p14="http://schemas.microsoft.com/office/powerpoint/2010/main" val="762428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National Convention </a:t>
            </a:r>
            <a:endParaRPr lang="en-US" dirty="0"/>
          </a:p>
        </p:txBody>
      </p:sp>
      <p:sp>
        <p:nvSpPr>
          <p:cNvPr id="3" name="Content Placeholder 2"/>
          <p:cNvSpPr>
            <a:spLocks noGrp="1"/>
          </p:cNvSpPr>
          <p:nvPr>
            <p:ph idx="1"/>
          </p:nvPr>
        </p:nvSpPr>
        <p:spPr/>
        <p:txBody>
          <a:bodyPr/>
          <a:lstStyle/>
          <a:p>
            <a:r>
              <a:rPr lang="en-US" altLang="pt-BR" dirty="0">
                <a:solidFill>
                  <a:srgbClr val="000000"/>
                </a:solidFill>
              </a:rPr>
              <a:t>A party</a:t>
            </a:r>
            <a:r>
              <a:rPr lang="en-US" altLang="en-US" dirty="0">
                <a:solidFill>
                  <a:srgbClr val="000000"/>
                </a:solidFill>
              </a:rPr>
              <a:t>’</a:t>
            </a:r>
            <a:r>
              <a:rPr lang="en-US" altLang="pt-BR" dirty="0">
                <a:solidFill>
                  <a:srgbClr val="000000"/>
                </a:solidFill>
              </a:rPr>
              <a:t>s </a:t>
            </a:r>
            <a:r>
              <a:rPr lang="en-US" altLang="pt-BR" b="1" dirty="0">
                <a:solidFill>
                  <a:schemeClr val="tx2"/>
                </a:solidFill>
              </a:rPr>
              <a:t>national convention</a:t>
            </a:r>
            <a:r>
              <a:rPr lang="en-US" altLang="pt-BR" b="1" dirty="0">
                <a:solidFill>
                  <a:srgbClr val="000000"/>
                </a:solidFill>
              </a:rPr>
              <a:t> </a:t>
            </a:r>
            <a:r>
              <a:rPr lang="en-US" altLang="pt-BR" dirty="0">
                <a:solidFill>
                  <a:srgbClr val="000000"/>
                </a:solidFill>
              </a:rPr>
              <a:t>is the meeting at which delegates vote to pick their presidential and vice-presidential candidates. Party conventions accomplish three main goals:</a:t>
            </a:r>
            <a:endParaRPr lang="en-US" altLang="pt-BR" sz="1800" dirty="0">
              <a:solidFill>
                <a:srgbClr val="000000"/>
              </a:solidFill>
            </a:endParaRPr>
          </a:p>
          <a:p>
            <a:endParaRPr lang="en-US" dirty="0"/>
          </a:p>
        </p:txBody>
      </p:sp>
      <p:sp>
        <p:nvSpPr>
          <p:cNvPr id="4" name="Rectangle 16"/>
          <p:cNvSpPr>
            <a:spLocks noChangeArrowheads="1"/>
          </p:cNvSpPr>
          <p:nvPr/>
        </p:nvSpPr>
        <p:spPr bwMode="auto">
          <a:xfrm>
            <a:off x="1068946" y="3680205"/>
            <a:ext cx="10431887" cy="12938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accent2"/>
                </a:solidFill>
                <a:miter lim="800000"/>
                <a:headEnd/>
                <a:tailEnd/>
              </a14:hiddenLine>
            </a:ext>
            <a:ext uri="{AF507438-7753-43e0-B8FC-AC1667EBCBE1}">
              <a14:hiddenEffects xmlns="" xmlns:a14="http://schemas.microsoft.com/office/drawing/2010/main">
                <a:effectLst>
                  <a:outerShdw blurRad="63500" dist="81320" dir="2319588" algn="ctr" rotWithShape="0">
                    <a:srgbClr val="000000">
                      <a:alpha val="74998"/>
                    </a:srgbClr>
                  </a:outerShdw>
                </a:effectLst>
              </a14:hiddenEffects>
            </a:ext>
          </a:extLst>
        </p:spPr>
        <p:txBody>
          <a:bodyPr/>
          <a:lstStyle>
            <a:lvl1pPr marL="339725" indent="-339725">
              <a:defRPr kumimoji="1" sz="3000">
                <a:solidFill>
                  <a:schemeClr val="tx1"/>
                </a:solidFill>
                <a:latin typeface="Arial" panose="020B0604020202020204" pitchFamily="34" charset="0"/>
                <a:ea typeface="ＭＳ Ｐゴシック" panose="020B0600070205080204" pitchFamily="34" charset="-128"/>
              </a:defRPr>
            </a:lvl1pPr>
            <a:lvl2pPr marL="742950" indent="-285750">
              <a:defRPr kumimoji="1" sz="3000">
                <a:solidFill>
                  <a:schemeClr val="tx1"/>
                </a:solidFill>
                <a:latin typeface="Arial" panose="020B0604020202020204" pitchFamily="34" charset="0"/>
                <a:ea typeface="ＭＳ Ｐゴシック" panose="020B0600070205080204" pitchFamily="34" charset="-128"/>
              </a:defRPr>
            </a:lvl2pPr>
            <a:lvl3pPr marL="1143000" indent="-228600">
              <a:defRPr kumimoji="1" sz="3000">
                <a:solidFill>
                  <a:schemeClr val="tx1"/>
                </a:solidFill>
                <a:latin typeface="Arial" panose="020B0604020202020204" pitchFamily="34" charset="0"/>
                <a:ea typeface="ＭＳ Ｐゴシック" panose="020B0600070205080204" pitchFamily="34" charset="-128"/>
              </a:defRPr>
            </a:lvl3pPr>
            <a:lvl4pPr marL="1600200" indent="-228600">
              <a:defRPr kumimoji="1" sz="3000">
                <a:solidFill>
                  <a:schemeClr val="tx1"/>
                </a:solidFill>
                <a:latin typeface="Arial" panose="020B0604020202020204" pitchFamily="34" charset="0"/>
                <a:ea typeface="ＭＳ Ｐゴシック" panose="020B0600070205080204" pitchFamily="34" charset="-128"/>
              </a:defRPr>
            </a:lvl4pPr>
            <a:lvl5pPr marL="2057400" indent="-228600">
              <a:defRPr kumimoji="1" sz="30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20000"/>
              </a:spcBef>
              <a:spcAft>
                <a:spcPct val="0"/>
              </a:spcAft>
              <a:buChar char="•"/>
              <a:defRPr kumimoji="1" sz="30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20000"/>
              </a:spcBef>
              <a:spcAft>
                <a:spcPct val="0"/>
              </a:spcAft>
              <a:buChar char="•"/>
              <a:defRPr kumimoji="1" sz="30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20000"/>
              </a:spcBef>
              <a:spcAft>
                <a:spcPct val="0"/>
              </a:spcAft>
              <a:buChar char="•"/>
              <a:defRPr kumimoji="1" sz="30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20000"/>
              </a:spcBef>
              <a:spcAft>
                <a:spcPct val="0"/>
              </a:spcAft>
              <a:buChar char="•"/>
              <a:defRPr kumimoji="1" sz="3000">
                <a:solidFill>
                  <a:schemeClr val="tx1"/>
                </a:solidFill>
                <a:latin typeface="Arial" panose="020B0604020202020204" pitchFamily="34" charset="0"/>
                <a:ea typeface="ＭＳ Ｐゴシック" panose="020B0600070205080204" pitchFamily="34" charset="-128"/>
              </a:defRPr>
            </a:lvl9pPr>
          </a:lstStyle>
          <a:p>
            <a:pPr marL="0" indent="0" algn="l">
              <a:spcBef>
                <a:spcPct val="60000"/>
              </a:spcBef>
              <a:buClr>
                <a:schemeClr val="tx1"/>
              </a:buClr>
              <a:buSzPct val="150000"/>
            </a:pPr>
            <a:r>
              <a:rPr lang="en-US" altLang="pt-BR" sz="2400" dirty="0" smtClean="0"/>
              <a:t>1. to </a:t>
            </a:r>
            <a:r>
              <a:rPr lang="en-US" altLang="pt-BR" sz="2400" dirty="0"/>
              <a:t>officially name the party</a:t>
            </a:r>
            <a:r>
              <a:rPr lang="en-US" altLang="en-US" sz="2400" dirty="0"/>
              <a:t>’</a:t>
            </a:r>
            <a:r>
              <a:rPr lang="en-US" altLang="pt-BR" sz="2400" dirty="0"/>
              <a:t>s presidential and vice-presidential candidates</a:t>
            </a:r>
            <a:r>
              <a:rPr lang="en-US" altLang="pt-BR" sz="2400" dirty="0" smtClean="0"/>
              <a:t>,</a:t>
            </a:r>
          </a:p>
          <a:p>
            <a:pPr eaLnBrk="1" hangingPunct="1">
              <a:buFontTx/>
              <a:buNone/>
            </a:pPr>
            <a:r>
              <a:rPr lang="en-US" altLang="pt-BR" sz="2400" b="1" dirty="0" smtClean="0"/>
              <a:t>2. </a:t>
            </a:r>
            <a:r>
              <a:rPr lang="en-US" altLang="pt-BR" sz="2400" dirty="0" smtClean="0"/>
              <a:t>to </a:t>
            </a:r>
            <a:r>
              <a:rPr lang="en-US" altLang="pt-BR" sz="2400" dirty="0"/>
              <a:t>bring the various factions and the leading personalities in the party together in one place for a common purpose, and</a:t>
            </a:r>
          </a:p>
          <a:p>
            <a:pPr eaLnBrk="1" hangingPunct="1">
              <a:buNone/>
            </a:pPr>
            <a:r>
              <a:rPr lang="en-US" altLang="pt-BR" sz="2400" b="1" dirty="0" smtClean="0"/>
              <a:t>3. </a:t>
            </a:r>
            <a:r>
              <a:rPr lang="en-US" altLang="pt-BR" sz="2400" dirty="0" smtClean="0"/>
              <a:t>to </a:t>
            </a:r>
            <a:r>
              <a:rPr lang="en-US" altLang="pt-BR" sz="2400" dirty="0"/>
              <a:t>adopt the party</a:t>
            </a:r>
            <a:r>
              <a:rPr lang="en-US" altLang="en-US" sz="2400" dirty="0"/>
              <a:t>’</a:t>
            </a:r>
            <a:r>
              <a:rPr lang="en-US" altLang="pt-BR" sz="2400" dirty="0"/>
              <a:t>s </a:t>
            </a:r>
            <a:r>
              <a:rPr lang="en-US" altLang="pt-BR" sz="2400" b="1" dirty="0"/>
              <a:t>platform</a:t>
            </a:r>
            <a:r>
              <a:rPr lang="en-US" altLang="pt-BR" sz="2400" dirty="0"/>
              <a:t>—its formal statement of basic principles, stands on major policy matters, and objectives for the campaign and beyond.</a:t>
            </a:r>
          </a:p>
          <a:p>
            <a:pPr marL="457200" indent="-457200" algn="l">
              <a:spcBef>
                <a:spcPct val="60000"/>
              </a:spcBef>
              <a:buClr>
                <a:schemeClr val="tx1"/>
              </a:buClr>
              <a:buSzPct val="150000"/>
              <a:buFontTx/>
              <a:buAutoNum type="arabicParenBoth"/>
            </a:pPr>
            <a:endParaRPr lang="en-US" altLang="pt-BR" sz="2400" dirty="0">
              <a:solidFill>
                <a:srgbClr val="000000"/>
              </a:solidFill>
            </a:endParaRPr>
          </a:p>
        </p:txBody>
      </p:sp>
    </p:spTree>
    <p:extLst>
      <p:ext uri="{BB962C8B-B14F-4D97-AF65-F5344CB8AC3E}">
        <p14:creationId xmlns:p14="http://schemas.microsoft.com/office/powerpoint/2010/main" val="252322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Election Today </a:t>
            </a:r>
            <a:endParaRPr lang="en-US" dirty="0"/>
          </a:p>
        </p:txBody>
      </p:sp>
      <p:sp>
        <p:nvSpPr>
          <p:cNvPr id="3" name="Content Placeholder 2"/>
          <p:cNvSpPr>
            <a:spLocks noGrp="1"/>
          </p:cNvSpPr>
          <p:nvPr>
            <p:ph idx="1"/>
          </p:nvPr>
        </p:nvSpPr>
        <p:spPr>
          <a:xfrm>
            <a:off x="798490" y="2556932"/>
            <a:ext cx="10637949" cy="3702200"/>
          </a:xfrm>
        </p:spPr>
        <p:txBody>
          <a:bodyPr>
            <a:normAutofit fontScale="77500" lnSpcReduction="20000"/>
          </a:bodyPr>
          <a:lstStyle/>
          <a:p>
            <a:pPr marL="0" indent="0" algn="ctr">
              <a:lnSpc>
                <a:spcPct val="120000"/>
              </a:lnSpc>
              <a:spcBef>
                <a:spcPct val="50000"/>
              </a:spcBef>
              <a:buClr>
                <a:schemeClr val="tx1"/>
              </a:buClr>
              <a:buSzPct val="150000"/>
              <a:buNone/>
              <a:defRPr/>
            </a:pPr>
            <a:r>
              <a:rPr lang="en-US" altLang="pt-BR" u="sng" dirty="0">
                <a:solidFill>
                  <a:srgbClr val="003300"/>
                </a:solidFill>
                <a:ea typeface="ＭＳ Ｐゴシック" panose="020B0600070205080204" pitchFamily="34" charset="-128"/>
              </a:rPr>
              <a:t>Voters do not vote directly for the President. Instead, they vote for electors in the electoral college. </a:t>
            </a:r>
            <a:endParaRPr lang="en-US" b="1" dirty="0" smtClean="0"/>
          </a:p>
          <a:p>
            <a:pPr>
              <a:lnSpc>
                <a:spcPct val="120000"/>
              </a:lnSpc>
              <a:spcBef>
                <a:spcPct val="50000"/>
              </a:spcBef>
              <a:buClr>
                <a:schemeClr val="tx1"/>
              </a:buClr>
              <a:buSzPct val="150000"/>
              <a:defRPr/>
            </a:pPr>
            <a:r>
              <a:rPr lang="en-US" b="1" dirty="0" smtClean="0"/>
              <a:t>All </a:t>
            </a:r>
            <a:r>
              <a:rPr lang="en-US" b="1" dirty="0"/>
              <a:t>States, except two (Maine and Nebraska), select electors based on the winner of the popular vote in that State.</a:t>
            </a:r>
          </a:p>
          <a:p>
            <a:pPr>
              <a:lnSpc>
                <a:spcPct val="120000"/>
              </a:lnSpc>
              <a:spcBef>
                <a:spcPct val="50000"/>
              </a:spcBef>
              <a:buClr>
                <a:schemeClr val="tx1"/>
              </a:buClr>
              <a:buSzPct val="150000"/>
              <a:defRPr/>
            </a:pPr>
            <a:r>
              <a:rPr lang="en-US" b="1" dirty="0"/>
              <a:t>Electors then meet in the State capitals on the Monday after the second Wednesday in December and cast their votes for President and Vice President.</a:t>
            </a:r>
          </a:p>
          <a:p>
            <a:pPr>
              <a:lnSpc>
                <a:spcPct val="120000"/>
              </a:lnSpc>
              <a:spcBef>
                <a:spcPct val="50000"/>
              </a:spcBef>
            </a:pPr>
            <a:r>
              <a:rPr lang="en-US" altLang="pt-BR" b="1" dirty="0">
                <a:ea typeface="ＭＳ Ｐゴシック" panose="020B0600070205080204" pitchFamily="34" charset="-128"/>
              </a:rPr>
              <a:t>On January 6, the electoral votes cast are counted by the president of the Senate, and the President and Vice President are formally elected. </a:t>
            </a:r>
          </a:p>
          <a:p>
            <a:pPr>
              <a:lnSpc>
                <a:spcPct val="120000"/>
              </a:lnSpc>
              <a:spcBef>
                <a:spcPct val="50000"/>
              </a:spcBef>
            </a:pPr>
            <a:r>
              <a:rPr lang="en-US" altLang="pt-BR" b="1" dirty="0">
                <a:ea typeface="ＭＳ Ｐゴシック" panose="020B0600070205080204" pitchFamily="34" charset="-128"/>
              </a:rPr>
              <a:t>If no candidate wins a majority of electoral votes (270), the election is thrown into the House of Representatives.</a:t>
            </a:r>
            <a:endParaRPr lang="en-US" altLang="pt-BR" dirty="0">
              <a:ea typeface="ＭＳ Ｐゴシック" panose="020B0600070205080204" pitchFamily="34" charset="-128"/>
            </a:endParaRPr>
          </a:p>
          <a:p>
            <a:endParaRPr lang="en-US" dirty="0"/>
          </a:p>
        </p:txBody>
      </p:sp>
    </p:spTree>
    <p:extLst>
      <p:ext uri="{BB962C8B-B14F-4D97-AF65-F5344CB8AC3E}">
        <p14:creationId xmlns:p14="http://schemas.microsoft.com/office/powerpoint/2010/main" val="243215651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24</TotalTime>
  <Words>1009</Words>
  <Application>Microsoft Office PowerPoint</Application>
  <PresentationFormat>Widescreen</PresentationFormat>
  <Paragraphs>57</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ＭＳ Ｐゴシック</vt:lpstr>
      <vt:lpstr>Arial</vt:lpstr>
      <vt:lpstr>Garamond</vt:lpstr>
      <vt:lpstr>Organic</vt:lpstr>
      <vt:lpstr>Bellringer</vt:lpstr>
      <vt:lpstr>Lesson 4.2</vt:lpstr>
      <vt:lpstr>Objectives (Do Not Copy)</vt:lpstr>
      <vt:lpstr>Who is nominated? </vt:lpstr>
      <vt:lpstr>The Role of Conventions </vt:lpstr>
      <vt:lpstr>Presidential Primaries </vt:lpstr>
      <vt:lpstr>The Caucus-Convention Process</vt:lpstr>
      <vt:lpstr>The National Convention </vt:lpstr>
      <vt:lpstr>The Election Today </vt:lpstr>
      <vt:lpstr>Flaws in The Electoral College </vt:lpstr>
      <vt:lpstr>Proposed Reforms </vt:lpstr>
      <vt:lpstr>Electoral College Supporters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Bellringer</dc:title>
  <dc:creator>Josh Walker</dc:creator>
  <cp:lastModifiedBy>Josh Walker</cp:lastModifiedBy>
  <cp:revision>3</cp:revision>
  <dcterms:created xsi:type="dcterms:W3CDTF">2016-12-24T07:16:34Z</dcterms:created>
  <dcterms:modified xsi:type="dcterms:W3CDTF">2016-12-24T07:40:57Z</dcterms:modified>
</cp:coreProperties>
</file>