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2 Strengths and 2 Weaknesses of the Electoral College?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8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and Diplomacy Powers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34107"/>
            <a:ext cx="10637950" cy="378638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7200" b="1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Making Undeclared War</a:t>
            </a: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7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Many Presidents have used the armed forces abroad without a declaration of war.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7200" b="1" i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Wartime </a:t>
            </a:r>
            <a:r>
              <a:rPr lang="en-US" altLang="en-US" sz="7200" b="1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Powers</a:t>
            </a: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7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President’s powers as commander in chief are far greater during a war than they are in normal times.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7200" b="1" i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n-US" altLang="en-US" sz="7200" b="1" i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War Powers Resolution</a:t>
            </a: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7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War Powers Resolution of 1973 limits the President’s war-making powers</a:t>
            </a:r>
            <a:r>
              <a:rPr lang="en-US" altLang="en-US" sz="72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SzPct val="150000"/>
              <a:buNone/>
              <a:defRPr/>
            </a:pPr>
            <a:r>
              <a:rPr lang="en-US" sz="7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power of </a:t>
            </a:r>
            <a:r>
              <a:rPr lang="en-US" sz="72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recognition</a:t>
            </a:r>
            <a:r>
              <a:rPr lang="en-US" sz="7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exercised when the President, acting for the United States, acknowledges the legal existence of another sovereign state</a:t>
            </a:r>
            <a:r>
              <a:rPr lang="en-US" sz="7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The President may show American displeasure with the conduct of another country by asking for the recall of that nation’s ambassador or other diplomatic representatives in this country.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50000"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The official is declared to be </a:t>
            </a:r>
            <a:r>
              <a:rPr lang="en-US" altLang="en-US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persona non grata,</a:t>
            </a:r>
            <a: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or an unwelcome person</a:t>
            </a:r>
            <a:r>
              <a:rPr lang="en-US" alt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72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5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Powers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96" y="2408349"/>
            <a:ext cx="10650827" cy="3850783"/>
          </a:xfrm>
        </p:spPr>
        <p:txBody>
          <a:bodyPr>
            <a:noAutofit/>
          </a:bodyPr>
          <a:lstStyle/>
          <a:p>
            <a:pPr marL="420624" indent="-384048" algn="ctr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Tx/>
              <a:buChar char=" "/>
              <a:defRPr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Recommending Legislation</a:t>
            </a:r>
          </a:p>
          <a:p>
            <a:pPr marL="420624" indent="-384048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Constitution provides that the President shall report to Congress on the state of the Union and recommend necessary legislation.</a:t>
            </a:r>
          </a:p>
          <a:p>
            <a:pPr marL="877824" lvl="1" indent="-384048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power is often called the </a:t>
            </a:r>
            <a:r>
              <a:rPr lang="en-US" alt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power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>
              <a:lnSpc>
                <a:spcPct val="120000"/>
              </a:lnSpc>
              <a:spcBef>
                <a:spcPct val="50000"/>
              </a:spcBef>
              <a:buClr>
                <a:prstClr val="white"/>
              </a:buClr>
              <a:buSzPct val="150000"/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Veto Power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ClrTx/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 legislation passed by Congress is sent to the President for approval. 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President disapproves of a bill, he can veto it. That veto can only be overturned by a two-thirds vote of both houses of Congress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algn="ctr"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Line Item Veto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line-item veto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measure would allow the President to reject specific dollar amounts in spending bills enacted by Congress.</a:t>
            </a:r>
          </a:p>
          <a:p>
            <a:pPr algn="ctr">
              <a:buFontTx/>
              <a:buChar char=" "/>
            </a:pPr>
            <a:r>
              <a:rPr lang="en-US" altLang="en-US" sz="14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Other 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Legislative Powers</a:t>
            </a: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According to Article II, Section 3 of the Constitution, only the President can call a Congress into special session. </a:t>
            </a:r>
          </a:p>
        </p:txBody>
      </p:sp>
    </p:spTree>
    <p:extLst>
      <p:ext uri="{BB962C8B-B14F-4D97-AF65-F5344CB8AC3E}">
        <p14:creationId xmlns:p14="http://schemas.microsoft.com/office/powerpoint/2010/main" val="96225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Powers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Constitution gives the President the power to </a:t>
            </a:r>
            <a:r>
              <a:rPr lang="en-US" altLang="en-US" i="1" dirty="0">
                <a:ea typeface="ＭＳ Ｐゴシック" panose="020B0600070205080204" pitchFamily="34" charset="-128"/>
              </a:rPr>
              <a:t>“...grant reprieves and pardons for offenses against the United States, except in cases of impeachment.”</a:t>
            </a:r>
            <a:r>
              <a:rPr lang="en-US" altLang="ja-JP" dirty="0">
                <a:ea typeface="ＭＳ Ｐゴシック" panose="020B0600070205080204" pitchFamily="34" charset="-128"/>
              </a:rPr>
              <a:t> —Article II, Section 2, Clause 1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reprieve</a:t>
            </a:r>
            <a:r>
              <a:rPr lang="en-US" altLang="en-US" dirty="0">
                <a:ea typeface="ＭＳ Ｐゴシック" panose="020B0600070205080204" pitchFamily="34" charset="-128"/>
              </a:rPr>
              <a:t> is the postponement of the execution of a sentence.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pardon</a:t>
            </a:r>
            <a:r>
              <a:rPr lang="en-US" altLang="en-US" dirty="0">
                <a:ea typeface="ＭＳ Ｐゴシック" panose="020B0600070205080204" pitchFamily="34" charset="-128"/>
              </a:rPr>
              <a:t> is legal forgiveness for a crime.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These powers of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clemency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(mercy or leniency) may be used only in cases of federal crimes.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81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4.3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14</a:t>
            </a:r>
          </a:p>
          <a:p>
            <a:r>
              <a:rPr lang="en-US" dirty="0" smtClean="0"/>
              <a:t>Growths in the Presidents Powers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5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several reasons for the growth of the Presidential Power. </a:t>
            </a:r>
          </a:p>
          <a:p>
            <a:r>
              <a:rPr lang="en-US" dirty="0" smtClean="0"/>
              <a:t>Explain the Presidential Executive Power.</a:t>
            </a:r>
          </a:p>
          <a:p>
            <a:r>
              <a:rPr lang="en-US" dirty="0" smtClean="0"/>
              <a:t>Explain the Presidential Legislative and Judicial Powers. </a:t>
            </a:r>
          </a:p>
          <a:p>
            <a:r>
              <a:rPr lang="en-US" dirty="0" smtClean="0"/>
              <a:t>Explain the Presidential Diplomatic and Military Powers.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4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the Presidency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93700" lvl="1" indent="-279400" algn="ctr">
              <a:buFontTx/>
              <a:buChar char=" "/>
            </a:pPr>
            <a:r>
              <a:rPr lang="en-US" altLang="en-US" sz="3600" dirty="0">
                <a:ea typeface="ＭＳ Ｐゴシック" panose="020B0600070205080204" pitchFamily="34" charset="-128"/>
              </a:rPr>
              <a:t>Article II</a:t>
            </a:r>
          </a:p>
          <a:p>
            <a:pPr marL="393700" lvl="1" indent="-279400">
              <a:buFontTx/>
              <a:buChar char=" "/>
            </a:pPr>
            <a:r>
              <a:rPr lang="en-US" altLang="en-US" sz="3600" dirty="0">
                <a:ea typeface="ＭＳ Ｐゴシック" panose="020B0600070205080204" pitchFamily="34" charset="-128"/>
              </a:rPr>
              <a:t>Article II, the Constitution’s </a:t>
            </a:r>
            <a:r>
              <a:rPr lang="en-US" altLang="en-US" sz="36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Executive Article</a:t>
            </a:r>
            <a:r>
              <a:rPr lang="en-US" altLang="en-US" sz="3600" dirty="0">
                <a:ea typeface="ＭＳ Ｐゴシック" panose="020B0600070205080204" pitchFamily="34" charset="-128"/>
              </a:rPr>
              <a:t>, begins this way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:</a:t>
            </a:r>
          </a:p>
          <a:p>
            <a:pPr marL="393700" lvl="1" indent="-279400">
              <a:buFontTx/>
              <a:buChar char=" "/>
            </a:pPr>
            <a:r>
              <a:rPr lang="en-US" altLang="en-US" sz="3000" i="1" dirty="0" smtClean="0">
                <a:solidFill>
                  <a:schemeClr val="tx1"/>
                </a:solidFill>
              </a:rPr>
              <a:t>“</a:t>
            </a:r>
            <a:r>
              <a:rPr lang="en-US" altLang="en-US" sz="3000" i="1" dirty="0">
                <a:solidFill>
                  <a:schemeClr val="tx1"/>
                </a:solidFill>
              </a:rPr>
              <a:t>The executive power shall be vested in a President of the United States of America.”</a:t>
            </a:r>
          </a:p>
          <a:p>
            <a:pPr lvl="1">
              <a:spcBef>
                <a:spcPct val="40000"/>
              </a:spcBef>
              <a:buClr>
                <a:schemeClr val="tx1"/>
              </a:buClr>
              <a:buFontTx/>
              <a:buChar char=" "/>
            </a:pPr>
            <a:r>
              <a:rPr lang="en-US" sz="3600" dirty="0">
                <a:solidFill>
                  <a:schemeClr val="tx1"/>
                </a:solidFill>
                <a:latin typeface="Arial" charset="0"/>
              </a:rPr>
              <a:t>With these few words, the Framers established the presidency.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6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has the Presidential Power Grown?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Over the course of American history, the champions of a stronger presidency have almost always prevailed.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nation’s increasingly complex social and economic life has also influenced the growth of presidential power.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By passing laws and expanding the role of the Federal Government, Congress has increased presidential power as well.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ability to use the 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mass media</a:t>
            </a:r>
            <a:r>
              <a:rPr lang="en-US" altLang="en-US" dirty="0">
                <a:ea typeface="ＭＳ Ｐゴシック" panose="020B0600070205080204" pitchFamily="34" charset="-128"/>
              </a:rPr>
              <a:t>,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as every President since Franklin D. Roosevelt has, aids in gathering and holding public attention.</a:t>
            </a:r>
          </a:p>
        </p:txBody>
      </p:sp>
    </p:spTree>
    <p:extLst>
      <p:ext uri="{BB962C8B-B14F-4D97-AF65-F5344CB8AC3E}">
        <p14:creationId xmlns:p14="http://schemas.microsoft.com/office/powerpoint/2010/main" val="241033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As chief executive, the President executes (enforces, administers, carries out) the provisions of federal law.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oath of office</a:t>
            </a:r>
            <a:r>
              <a:rPr lang="en-US" altLang="en-US" sz="2800" dirty="0">
                <a:ea typeface="ＭＳ Ｐゴシック" panose="020B0600070205080204" pitchFamily="34" charset="-128"/>
              </a:rPr>
              <a:t> instructs the President to carry out the laws of the land.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other provision is the Constitution’s command that “he shall take care that the laws be faithfully executed.”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5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Ordinance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75" y="2556931"/>
            <a:ext cx="10689464" cy="3676443"/>
          </a:xfrm>
        </p:spPr>
        <p:txBody>
          <a:bodyPr>
            <a:normAutofit/>
          </a:bodyPr>
          <a:lstStyle/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President has the power to issue executive orders. An </a:t>
            </a: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order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is a directive, rule, or regulation that has the effect of law. 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power to issue these orders, the </a:t>
            </a: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ordinance power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arises from two sources: the Constitution and acts 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Congress.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kumimoji="1"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kumimoji="1"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specifically mentioned in the Constitution, the ordinance power is clearly intended.</a:t>
            </a:r>
            <a:r>
              <a:rPr kumimoji="1"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kumimoji="1"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1"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government has caused Congress to delegate more and more discretion to the President and presidential subordinates.</a:t>
            </a:r>
            <a:endParaRPr kumimoji="1"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6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appointment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With Senate consent, the President names most of the top-ranking officers of the Federal Government, including: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>
                <a:ea typeface="ＭＳ Ｐゴシック" panose="020B0600070205080204" pitchFamily="34" charset="-128"/>
              </a:rPr>
              <a:t>(1) ambassadors and other diplomats;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>
                <a:ea typeface="ＭＳ Ｐゴシック" panose="020B0600070205080204" pitchFamily="34" charset="-128"/>
              </a:rPr>
              <a:t>(2) Cabinet members and their top aides;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>
                <a:ea typeface="ＭＳ Ｐゴシック" panose="020B0600070205080204" pitchFamily="34" charset="-128"/>
              </a:rPr>
              <a:t>(3) the heads of such independent agencies as the EPA and NASA;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>
                <a:ea typeface="ＭＳ Ｐゴシック" panose="020B0600070205080204" pitchFamily="34" charset="-128"/>
              </a:rPr>
              <a:t>(4) all federal judges, attorneys, and U.S. marshals;</a:t>
            </a:r>
          </a:p>
          <a:p>
            <a:pPr lvl="1">
              <a:lnSpc>
                <a:spcPct val="90000"/>
              </a:lnSpc>
              <a:buFontTx/>
              <a:buChar char=" "/>
            </a:pPr>
            <a:r>
              <a:rPr lang="en-US" altLang="en-US" sz="2400" dirty="0">
                <a:ea typeface="ＭＳ Ｐゴシック" panose="020B0600070205080204" pitchFamily="34" charset="-128"/>
              </a:rPr>
              <a:t>(5) all officers in the armed forces.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6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982132"/>
            <a:ext cx="1097280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power to make treaties and Executive Agreements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chemeClr val="tx2"/>
                </a:solidFill>
              </a:rPr>
              <a:t>treaty</a:t>
            </a:r>
            <a:r>
              <a:rPr lang="en-US" altLang="en-US" dirty="0"/>
              <a:t> is a formal agreement between two or more sovereign states.</a:t>
            </a:r>
          </a:p>
          <a:p>
            <a:pPr marL="877824" lvl="1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/>
              <a:t>The President, usually through the secretary of state, negotiates these international agreements.</a:t>
            </a:r>
          </a:p>
          <a:p>
            <a:pPr marL="1335024" lvl="2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/>
              <a:t>All treaties must pass approval by a two thirds of the members present vote in the Senate</a:t>
            </a:r>
            <a:r>
              <a:rPr lang="en-US" altLang="en-US" dirty="0" smtClean="0"/>
              <a:t>.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An </a:t>
            </a:r>
            <a:r>
              <a:rPr lang="en-US" altLang="en-US" b="1" dirty="0">
                <a:ea typeface="ＭＳ Ｐゴシック" panose="020B0600070205080204" pitchFamily="34" charset="-128"/>
              </a:rPr>
              <a:t>executive agreement</a:t>
            </a:r>
            <a:r>
              <a:rPr lang="en-US" altLang="en-US" dirty="0">
                <a:ea typeface="ＭＳ Ｐゴシック" panose="020B0600070205080204" pitchFamily="34" charset="-128"/>
              </a:rPr>
              <a:t> is a pact between the President and the head of a foreign state, or a subordinate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pPr marL="877824" lvl="1" indent="-384048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Unlike Treaties, Executive Agreements do not require senates approval.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91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844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Garamond</vt:lpstr>
      <vt:lpstr>Wingdings 2</vt:lpstr>
      <vt:lpstr>Organic</vt:lpstr>
      <vt:lpstr>Bellringer </vt:lpstr>
      <vt:lpstr>Lesson 4.3</vt:lpstr>
      <vt:lpstr>Objectives (Do Not Copy)</vt:lpstr>
      <vt:lpstr>Creation of the Presidency </vt:lpstr>
      <vt:lpstr>Why has the Presidential Power Grown?</vt:lpstr>
      <vt:lpstr>Executing the Law</vt:lpstr>
      <vt:lpstr>The Ordinance Power </vt:lpstr>
      <vt:lpstr>The appointment Power</vt:lpstr>
      <vt:lpstr>The power to make treaties and Executive Agreements </vt:lpstr>
      <vt:lpstr>Military and Diplomacy Powers </vt:lpstr>
      <vt:lpstr>Legislative Powers </vt:lpstr>
      <vt:lpstr>Judicial Powers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</dc:title>
  <dc:creator>Josh Walker</dc:creator>
  <cp:lastModifiedBy>Josh Walker</cp:lastModifiedBy>
  <cp:revision>3</cp:revision>
  <dcterms:created xsi:type="dcterms:W3CDTF">2016-12-24T07:41:36Z</dcterms:created>
  <dcterms:modified xsi:type="dcterms:W3CDTF">2016-12-24T08:02:12Z</dcterms:modified>
</cp:coreProperties>
</file>