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handoutMasterIdLst>
    <p:handoutMasterId r:id="rId14"/>
  </p:handoutMasterIdLst>
  <p:sldIdLst>
    <p:sldId id="256" r:id="rId2"/>
    <p:sldId id="258" r:id="rId3"/>
    <p:sldId id="259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</p:sldIdLst>
  <p:sldSz cx="12192000" cy="6858000"/>
  <p:notesSz cx="6858000" cy="923925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35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35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7012E7-BE0D-44ED-8919-90F1F7919F38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5684"/>
            <a:ext cx="2971800" cy="4635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775684"/>
            <a:ext cx="2971800" cy="4635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FEB82F-AEB4-444A-B6CB-BC8AA48A8D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8060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12/24/2016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12/24/2016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12/24/2016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12/24/2016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12/24/2016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12/24/2016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12/24/2016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Lesson 5.1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Refer to Chapter 18</a:t>
            </a:r>
          </a:p>
          <a:p>
            <a:r>
              <a:rPr lang="en-US" dirty="0" smtClean="0"/>
              <a:t>The Court System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11348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The courts of appeals were created in 1891 to handle much of the burden that the Supreme Court faced in ruling on appealed cases.</a:t>
            </a:r>
          </a:p>
          <a:p>
            <a:pPr marL="0" indent="0">
              <a:buNone/>
            </a:pPr>
            <a:endParaRPr lang="en-US" b="1" dirty="0" smtClean="0"/>
          </a:p>
          <a:p>
            <a:r>
              <a:rPr lang="en-US" b="1" dirty="0" smtClean="0"/>
              <a:t>Appellate </a:t>
            </a:r>
            <a:r>
              <a:rPr lang="en-US" b="1" dirty="0"/>
              <a:t>Court Judges</a:t>
            </a:r>
          </a:p>
          <a:p>
            <a:pPr marL="0" indent="0">
              <a:buNone/>
            </a:pPr>
            <a:r>
              <a:rPr lang="en-US" dirty="0" smtClean="0"/>
              <a:t>	• </a:t>
            </a:r>
            <a:r>
              <a:rPr lang="en-US" dirty="0"/>
              <a:t>Altogether, 179 </a:t>
            </a:r>
            <a:r>
              <a:rPr lang="en-US" dirty="0" smtClean="0"/>
              <a:t>circuit judges </a:t>
            </a:r>
            <a:r>
              <a:rPr lang="en-US" dirty="0"/>
              <a:t>sit in the </a:t>
            </a:r>
            <a:r>
              <a:rPr lang="en-US" dirty="0" smtClean="0"/>
              <a:t>12 		appeals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• A Supreme Court justice is also assigned to each 	of the circuits.</a:t>
            </a:r>
            <a:endParaRPr lang="en-US" b="1" dirty="0" smtClean="0"/>
          </a:p>
          <a:p>
            <a:r>
              <a:rPr lang="en-US" b="1" dirty="0" smtClean="0"/>
              <a:t>Appellate Court Jurisdiction</a:t>
            </a:r>
            <a:endParaRPr lang="en-US" b="1" dirty="0"/>
          </a:p>
          <a:p>
            <a:pPr lvl="1"/>
            <a:r>
              <a:rPr lang="en-US" dirty="0" smtClean="0"/>
              <a:t> </a:t>
            </a:r>
            <a:r>
              <a:rPr lang="en-US" dirty="0"/>
              <a:t>The courts of appeals </a:t>
            </a:r>
            <a:r>
              <a:rPr lang="en-US" dirty="0" smtClean="0"/>
              <a:t>only have </a:t>
            </a:r>
            <a:r>
              <a:rPr lang="en-US" dirty="0"/>
              <a:t>appellate </a:t>
            </a:r>
            <a:r>
              <a:rPr lang="en-US" dirty="0" smtClean="0"/>
              <a:t>jurisdiction, hearing </a:t>
            </a:r>
            <a:r>
              <a:rPr lang="en-US" dirty="0"/>
              <a:t>cases on </a:t>
            </a:r>
            <a:r>
              <a:rPr lang="en-US" dirty="0" smtClean="0"/>
              <a:t>appeal from </a:t>
            </a:r>
            <a:r>
              <a:rPr lang="en-US" dirty="0"/>
              <a:t>lower federal courts.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Court of Appeals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3332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The Constitution created only the Supreme Court, giving Congress the power to create any lower, or “inferior,” courts as needed.</a:t>
            </a:r>
          </a:p>
          <a:p>
            <a:r>
              <a:rPr lang="en-US" b="1" dirty="0"/>
              <a:t>Jurisdiction </a:t>
            </a:r>
            <a:r>
              <a:rPr lang="en-US" dirty="0"/>
              <a:t>is defined as the authority of a court to hear (to </a:t>
            </a:r>
            <a:r>
              <a:rPr lang="en-US" i="1" dirty="0"/>
              <a:t>try </a:t>
            </a:r>
            <a:r>
              <a:rPr lang="en-US" dirty="0"/>
              <a:t>and to </a:t>
            </a:r>
            <a:r>
              <a:rPr lang="en-US" i="1" dirty="0"/>
              <a:t>decide</a:t>
            </a:r>
            <a:r>
              <a:rPr lang="en-US" dirty="0"/>
              <a:t>) a case.</a:t>
            </a:r>
          </a:p>
          <a:p>
            <a:pPr marL="0" indent="0">
              <a:buNone/>
            </a:pPr>
            <a:r>
              <a:rPr lang="en-US" dirty="0"/>
              <a:t>• Article III, Section 2 of the Constitution </a:t>
            </a:r>
            <a:r>
              <a:rPr lang="en-US" dirty="0" smtClean="0"/>
              <a:t>provides </a:t>
            </a:r>
            <a:r>
              <a:rPr lang="en-US" dirty="0"/>
              <a:t>that the federal courts may hear a case because either:</a:t>
            </a:r>
          </a:p>
          <a:p>
            <a:pPr marL="0" indent="0">
              <a:buNone/>
            </a:pPr>
            <a:r>
              <a:rPr lang="en-US" dirty="0"/>
              <a:t>		(1) the subject matter or</a:t>
            </a:r>
          </a:p>
          <a:p>
            <a:pPr marL="0" indent="0">
              <a:buNone/>
            </a:pPr>
            <a:r>
              <a:rPr lang="en-US" dirty="0"/>
              <a:t>		(2) the parties involved in the case</a:t>
            </a:r>
            <a:r>
              <a:rPr lang="en-US" dirty="0" smtClean="0"/>
              <a:t>.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• The </a:t>
            </a:r>
            <a:r>
              <a:rPr lang="en-US" dirty="0"/>
              <a:t>Supreme Court has both original </a:t>
            </a:r>
            <a:r>
              <a:rPr lang="en-US" dirty="0" smtClean="0"/>
              <a:t>and appellate </a:t>
            </a:r>
            <a:r>
              <a:rPr lang="en-US" dirty="0"/>
              <a:t>jurisdiction.</a:t>
            </a:r>
          </a:p>
          <a:p>
            <a:pPr marL="0" indent="0">
              <a:buNone/>
            </a:pPr>
            <a:r>
              <a:rPr lang="en-US" dirty="0"/>
              <a:t>• The Court has original jurisdiction </a:t>
            </a:r>
            <a:r>
              <a:rPr lang="en-US" dirty="0" smtClean="0"/>
              <a:t>over cases </a:t>
            </a:r>
            <a:r>
              <a:rPr lang="en-US" dirty="0"/>
              <a:t>involving two or more States and </a:t>
            </a:r>
            <a:r>
              <a:rPr lang="en-US" dirty="0" smtClean="0"/>
              <a:t>all cases </a:t>
            </a:r>
            <a:r>
              <a:rPr lang="en-US" dirty="0"/>
              <a:t>brought against ambassadors or </a:t>
            </a:r>
            <a:r>
              <a:rPr lang="en-US" dirty="0" smtClean="0"/>
              <a:t>other public </a:t>
            </a:r>
            <a:r>
              <a:rPr lang="en-US" dirty="0"/>
              <a:t>ministers</a:t>
            </a:r>
            <a:r>
              <a:rPr lang="en-US" dirty="0" smtClean="0"/>
              <a:t>.</a:t>
            </a:r>
            <a:br>
              <a:rPr lang="en-US" dirty="0" smtClean="0"/>
            </a:br>
            <a:r>
              <a:rPr lang="en-US" dirty="0" smtClean="0"/>
              <a:t>• </a:t>
            </a:r>
            <a:r>
              <a:rPr lang="en-US" dirty="0"/>
              <a:t>Most cases heard by the Court are </a:t>
            </a:r>
            <a:r>
              <a:rPr lang="en-US" dirty="0" smtClean="0"/>
              <a:t>appeals cases</a:t>
            </a:r>
            <a:r>
              <a:rPr lang="en-US" dirty="0"/>
              <a:t>. The Court hears only one to </a:t>
            </a:r>
            <a:r>
              <a:rPr lang="en-US" dirty="0" smtClean="0"/>
              <a:t>two cases </a:t>
            </a:r>
            <a:r>
              <a:rPr lang="en-US" dirty="0"/>
              <a:t>in which it has original jurisdiction </a:t>
            </a:r>
            <a:r>
              <a:rPr lang="en-US" dirty="0" smtClean="0"/>
              <a:t>per year</a:t>
            </a:r>
            <a:r>
              <a:rPr lang="en-US" dirty="0"/>
              <a:t>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Supreme Court Jurisdiction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4606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For a case to be heard by the Court, four of nine judges </a:t>
            </a:r>
            <a:r>
              <a:rPr lang="en-US" dirty="0" smtClean="0"/>
              <a:t>must agree </a:t>
            </a:r>
            <a:r>
              <a:rPr lang="en-US" dirty="0"/>
              <a:t>that it should be placed on the Court’s docket.</a:t>
            </a:r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Writ </a:t>
            </a:r>
            <a:r>
              <a:rPr lang="en-US" b="1" dirty="0"/>
              <a:t>of Certiorari</a:t>
            </a:r>
          </a:p>
          <a:p>
            <a:pPr marL="0" indent="0">
              <a:buNone/>
            </a:pPr>
            <a:r>
              <a:rPr lang="en-US" dirty="0" smtClean="0"/>
              <a:t>•Most </a:t>
            </a:r>
            <a:r>
              <a:rPr lang="en-US" dirty="0"/>
              <a:t>cases reach </a:t>
            </a:r>
            <a:r>
              <a:rPr lang="en-US" dirty="0" smtClean="0"/>
              <a:t>the Court by </a:t>
            </a:r>
            <a:r>
              <a:rPr lang="en-US" b="1" dirty="0" smtClean="0"/>
              <a:t>certificate certiorari</a:t>
            </a:r>
            <a:r>
              <a:rPr lang="en-US" dirty="0" smtClean="0"/>
              <a:t>, an order </a:t>
            </a:r>
            <a:r>
              <a:rPr lang="en-US" dirty="0" smtClean="0"/>
              <a:t>to </a:t>
            </a:r>
            <a:r>
              <a:rPr lang="en-US" dirty="0" smtClean="0"/>
              <a:t>a lower court to send a record in a given case for </a:t>
            </a:r>
            <a:r>
              <a:rPr lang="en-US" dirty="0" smtClean="0"/>
              <a:t>its review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Certificate</a:t>
            </a:r>
            <a:endParaRPr lang="en-US" b="1" dirty="0" smtClean="0"/>
          </a:p>
          <a:p>
            <a:r>
              <a:rPr lang="en-US" dirty="0" smtClean="0"/>
              <a:t>Court cases can reach the </a:t>
            </a:r>
            <a:r>
              <a:rPr lang="en-US" dirty="0"/>
              <a:t> </a:t>
            </a:r>
            <a:r>
              <a:rPr lang="en-US" dirty="0" smtClean="0"/>
              <a:t>Court </a:t>
            </a:r>
            <a:r>
              <a:rPr lang="en-US" dirty="0"/>
              <a:t>via </a:t>
            </a:r>
            <a:r>
              <a:rPr lang="en-US" b="1" dirty="0"/>
              <a:t>writ </a:t>
            </a:r>
            <a:r>
              <a:rPr lang="en-US" b="1" dirty="0" smtClean="0"/>
              <a:t>of Certificate </a:t>
            </a:r>
            <a:r>
              <a:rPr lang="en-US" dirty="0" smtClean="0"/>
              <a:t>when </a:t>
            </a:r>
            <a:r>
              <a:rPr lang="en-US" dirty="0"/>
              <a:t>a lower </a:t>
            </a:r>
            <a:r>
              <a:rPr lang="en-US" dirty="0" smtClean="0"/>
              <a:t>court asks </a:t>
            </a:r>
            <a:r>
              <a:rPr lang="en-US" dirty="0"/>
              <a:t>for the Court </a:t>
            </a:r>
            <a:r>
              <a:rPr lang="en-US" dirty="0" smtClean="0"/>
              <a:t>to certify </a:t>
            </a:r>
            <a:r>
              <a:rPr lang="en-US" dirty="0"/>
              <a:t>the answer to </a:t>
            </a:r>
            <a:r>
              <a:rPr lang="en-US" dirty="0" smtClean="0"/>
              <a:t>a specific question </a:t>
            </a:r>
            <a:r>
              <a:rPr lang="en-US" dirty="0"/>
              <a:t>in </a:t>
            </a:r>
            <a:r>
              <a:rPr lang="en-US" dirty="0" smtClean="0"/>
              <a:t>the matter</a:t>
            </a:r>
            <a:r>
              <a:rPr lang="en-US" dirty="0"/>
              <a:t>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cases reach the Supreme Court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0775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 (Do Not Copy)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Explain the Creation of the Courts. </a:t>
            </a:r>
          </a:p>
          <a:p>
            <a:r>
              <a:rPr lang="en-US" dirty="0" smtClean="0"/>
              <a:t>Identify the types of Jurisdiction. </a:t>
            </a:r>
          </a:p>
          <a:p>
            <a:r>
              <a:rPr lang="en-US" dirty="0" smtClean="0"/>
              <a:t>Explain the process of appointment of judges and compensation.</a:t>
            </a:r>
          </a:p>
          <a:p>
            <a:r>
              <a:rPr lang="en-US" dirty="0" smtClean="0"/>
              <a:t>Identify the types </a:t>
            </a:r>
            <a:r>
              <a:rPr lang="en-US" smtClean="0"/>
              <a:t>of courts.  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91043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the Courts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The Framers created the national judiciary </a:t>
            </a:r>
            <a:r>
              <a:rPr lang="en-US" dirty="0" smtClean="0"/>
              <a:t>in Article </a:t>
            </a:r>
            <a:r>
              <a:rPr lang="en-US" dirty="0"/>
              <a:t>III of the Constitution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r>
              <a:rPr lang="en-US" dirty="0"/>
              <a:t>• There are two court systems in the United </a:t>
            </a:r>
            <a:r>
              <a:rPr lang="en-US" dirty="0" smtClean="0"/>
              <a:t>States: the </a:t>
            </a:r>
            <a:r>
              <a:rPr lang="en-US" dirty="0"/>
              <a:t>national judiciary that spans the country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dirty="0"/>
              <a:t>and the courts run by each of the 50 States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fr-FR" b="1" i="1" dirty="0"/>
              <a:t/>
            </a:r>
            <a:br>
              <a:rPr lang="fr-FR" b="1" i="1" dirty="0"/>
            </a:br>
            <a:r>
              <a:rPr lang="en-US" dirty="0"/>
              <a:t>• The Constitution created the Supreme Court and left Congress to establish the </a:t>
            </a:r>
            <a:r>
              <a:rPr lang="en-US" b="1" dirty="0"/>
              <a:t>inferior courts</a:t>
            </a:r>
            <a:r>
              <a:rPr lang="en-US" dirty="0"/>
              <a:t>—the lower federal courts. There are two types of federal courts: (1) constitutional </a:t>
            </a:r>
            <a:r>
              <a:rPr lang="en-US" dirty="0" smtClean="0"/>
              <a:t>courts </a:t>
            </a:r>
            <a:r>
              <a:rPr lang="en-US" dirty="0"/>
              <a:t>and (2) special courts.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80662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Exclusive and Concurrent </a:t>
            </a:r>
            <a:r>
              <a:rPr lang="en-US" b="1" dirty="0"/>
              <a:t>Jurisdiction</a:t>
            </a:r>
          </a:p>
          <a:p>
            <a:r>
              <a:rPr lang="en-US" dirty="0" smtClean="0"/>
              <a:t>Some </a:t>
            </a:r>
            <a:r>
              <a:rPr lang="en-US" dirty="0"/>
              <a:t>cases can only </a:t>
            </a:r>
            <a:r>
              <a:rPr lang="en-US" dirty="0" smtClean="0"/>
              <a:t>be heard </a:t>
            </a:r>
            <a:r>
              <a:rPr lang="en-US" dirty="0"/>
              <a:t>in federal courts. </a:t>
            </a:r>
            <a:r>
              <a:rPr lang="en-US" dirty="0" smtClean="0"/>
              <a:t>In that </a:t>
            </a:r>
            <a:r>
              <a:rPr lang="en-US" dirty="0"/>
              <a:t>case, federal courts </a:t>
            </a:r>
            <a:r>
              <a:rPr lang="en-US" dirty="0" smtClean="0"/>
              <a:t>have </a:t>
            </a:r>
            <a:r>
              <a:rPr lang="en-US" b="1" dirty="0" smtClean="0"/>
              <a:t>exclusive </a:t>
            </a:r>
            <a:r>
              <a:rPr lang="en-US" b="1" dirty="0"/>
              <a:t>jurisdiction</a:t>
            </a:r>
            <a:r>
              <a:rPr lang="en-US" dirty="0" smtClean="0"/>
              <a:t>.</a:t>
            </a:r>
          </a:p>
          <a:p>
            <a:r>
              <a:rPr lang="en-US" dirty="0" smtClean="0"/>
              <a:t>Many cases may be tried in a federal court or a State court. In such an instance, the federal and State courts have </a:t>
            </a:r>
            <a:r>
              <a:rPr lang="en-US" b="1" dirty="0" smtClean="0"/>
              <a:t>concurrent jurisdiction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Original and Appellate Jurisdiction</a:t>
            </a:r>
          </a:p>
          <a:p>
            <a:r>
              <a:rPr lang="en-US" dirty="0" smtClean="0"/>
              <a:t>A court in which a case is first heard is said to have </a:t>
            </a:r>
            <a:r>
              <a:rPr lang="en-US" b="1" dirty="0" smtClean="0"/>
              <a:t>original jurisdiction </a:t>
            </a:r>
            <a:r>
              <a:rPr lang="en-US" dirty="0" smtClean="0"/>
              <a:t>over that case.</a:t>
            </a:r>
          </a:p>
          <a:p>
            <a:r>
              <a:rPr lang="en-US" dirty="0" smtClean="0"/>
              <a:t>A court that hears a case on appeal from a lower court has </a:t>
            </a:r>
            <a:r>
              <a:rPr lang="en-US" b="1" dirty="0" smtClean="0"/>
              <a:t>appellate jurisdiction </a:t>
            </a:r>
            <a:r>
              <a:rPr lang="en-US" dirty="0" smtClean="0"/>
              <a:t>over that case.</a:t>
            </a:r>
          </a:p>
          <a:p>
            <a:r>
              <a:rPr lang="en-US" dirty="0" smtClean="0"/>
              <a:t>The Supreme Court exercises both original and appellate jurisdiction.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Types of Jurisdiction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6987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power to appoint judges to federal </a:t>
            </a:r>
            <a:r>
              <a:rPr lang="en-US" dirty="0" smtClean="0"/>
              <a:t>courts falls </a:t>
            </a:r>
            <a:r>
              <a:rPr lang="en-US" dirty="0"/>
              <a:t>on the President.</a:t>
            </a:r>
          </a:p>
          <a:p>
            <a:pPr marL="0" indent="0">
              <a:buNone/>
            </a:pPr>
            <a:r>
              <a:rPr lang="en-US" dirty="0"/>
              <a:t>• The President nominates Supreme </a:t>
            </a:r>
            <a:r>
              <a:rPr lang="en-US" dirty="0" smtClean="0"/>
              <a:t>Court justices</a:t>
            </a:r>
            <a:r>
              <a:rPr lang="en-US" dirty="0"/>
              <a:t>, as well as federal court judges, </a:t>
            </a:r>
            <a:r>
              <a:rPr lang="en-US" dirty="0" smtClean="0"/>
              <a:t>who are </a:t>
            </a:r>
            <a:r>
              <a:rPr lang="en-US" dirty="0"/>
              <a:t>then subject to the approval of the Senate</a:t>
            </a:r>
          </a:p>
          <a:p>
            <a:pPr marL="0" indent="0">
              <a:buNone/>
            </a:pPr>
            <a:r>
              <a:rPr lang="en-US" dirty="0" smtClean="0"/>
              <a:t>• </a:t>
            </a:r>
            <a:r>
              <a:rPr lang="en-US" dirty="0"/>
              <a:t>Most federal judges are drawn from the ranks </a:t>
            </a:r>
            <a:r>
              <a:rPr lang="en-US" dirty="0" smtClean="0"/>
              <a:t>of leading </a:t>
            </a:r>
            <a:r>
              <a:rPr lang="en-US" dirty="0"/>
              <a:t>attorneys, legal scholars and law </a:t>
            </a:r>
            <a:r>
              <a:rPr lang="en-US" dirty="0" smtClean="0"/>
              <a:t>school professors</a:t>
            </a:r>
            <a:r>
              <a:rPr lang="en-US" dirty="0"/>
              <a:t>, former members of Congress, </a:t>
            </a:r>
            <a:r>
              <a:rPr lang="en-US" dirty="0" smtClean="0"/>
              <a:t>and State </a:t>
            </a:r>
            <a:r>
              <a:rPr lang="en-US" dirty="0"/>
              <a:t>courts.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Appointment of Judges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5545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Judges appointed to the constitutional courts, </a:t>
            </a:r>
            <a:r>
              <a:rPr lang="en-US" dirty="0" smtClean="0"/>
              <a:t>including the </a:t>
            </a:r>
            <a:r>
              <a:rPr lang="en-US" dirty="0"/>
              <a:t>Supreme Court, are appointed for life.</a:t>
            </a:r>
          </a:p>
          <a:p>
            <a:r>
              <a:rPr lang="en-US" dirty="0" smtClean="0"/>
              <a:t>Judges </a:t>
            </a:r>
            <a:r>
              <a:rPr lang="en-US" dirty="0"/>
              <a:t>of constitutional courts may only be </a:t>
            </a:r>
            <a:r>
              <a:rPr lang="en-US" dirty="0" smtClean="0"/>
              <a:t>removed by </a:t>
            </a:r>
            <a:r>
              <a:rPr lang="en-US" dirty="0"/>
              <a:t>their own will or through impeachment. Only </a:t>
            </a:r>
            <a:r>
              <a:rPr lang="en-US" dirty="0" smtClean="0"/>
              <a:t>13 federal </a:t>
            </a:r>
            <a:r>
              <a:rPr lang="en-US" dirty="0"/>
              <a:t>judges have ever been impeached, and </a:t>
            </a:r>
            <a:r>
              <a:rPr lang="en-US" dirty="0" smtClean="0"/>
              <a:t>of them</a:t>
            </a:r>
            <a:r>
              <a:rPr lang="en-US" dirty="0"/>
              <a:t>, seven were convicted.</a:t>
            </a:r>
          </a:p>
          <a:p>
            <a:r>
              <a:rPr lang="en-US" dirty="0" smtClean="0"/>
              <a:t>Judges </a:t>
            </a:r>
            <a:r>
              <a:rPr lang="en-US" dirty="0"/>
              <a:t>who sit in the special courts are appointed </a:t>
            </a:r>
            <a:r>
              <a:rPr lang="en-US" dirty="0" smtClean="0"/>
              <a:t>for terms </a:t>
            </a:r>
            <a:r>
              <a:rPr lang="en-US" dirty="0"/>
              <a:t>varying from 4 to 15 years.</a:t>
            </a:r>
          </a:p>
          <a:p>
            <a:r>
              <a:rPr lang="en-US" dirty="0" smtClean="0"/>
              <a:t>Congress </a:t>
            </a:r>
            <a:r>
              <a:rPr lang="en-US" dirty="0"/>
              <a:t>determines salaries for federal judges.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Terms and Pay for Judges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9339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Federal judges have many levels of support </a:t>
            </a:r>
            <a:r>
              <a:rPr lang="en-US" b="1" dirty="0" smtClean="0"/>
              <a:t>in order </a:t>
            </a:r>
            <a:r>
              <a:rPr lang="en-US" b="1" dirty="0"/>
              <a:t>to fulfill their roles:</a:t>
            </a:r>
          </a:p>
          <a:p>
            <a:pPr lvl="1"/>
            <a:r>
              <a:rPr lang="en-US" dirty="0" smtClean="0"/>
              <a:t>United </a:t>
            </a:r>
            <a:r>
              <a:rPr lang="en-US" dirty="0"/>
              <a:t>States magistrates are appointed by each </a:t>
            </a:r>
            <a:r>
              <a:rPr lang="en-US" dirty="0" smtClean="0"/>
              <a:t>federal district </a:t>
            </a:r>
            <a:r>
              <a:rPr lang="en-US" dirty="0"/>
              <a:t>court judge to handle duties ranging from </a:t>
            </a:r>
            <a:r>
              <a:rPr lang="en-US" dirty="0" smtClean="0"/>
              <a:t>issuing warrants </a:t>
            </a:r>
            <a:r>
              <a:rPr lang="en-US" dirty="0"/>
              <a:t>to setting bail in federal criminal cases.</a:t>
            </a:r>
          </a:p>
          <a:p>
            <a:pPr lvl="1"/>
            <a:r>
              <a:rPr lang="en-US" dirty="0" smtClean="0"/>
              <a:t>Each </a:t>
            </a:r>
            <a:r>
              <a:rPr lang="en-US" dirty="0"/>
              <a:t>federal district judge appoints one bankruptcy </a:t>
            </a:r>
            <a:r>
              <a:rPr lang="en-US" dirty="0" smtClean="0"/>
              <a:t>judge for </a:t>
            </a:r>
            <a:r>
              <a:rPr lang="en-US" dirty="0"/>
              <a:t>their district.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President nominates, and the Senate approves, a </a:t>
            </a:r>
            <a:r>
              <a:rPr lang="en-US" dirty="0" smtClean="0"/>
              <a:t>United States </a:t>
            </a:r>
            <a:r>
              <a:rPr lang="en-US" dirty="0"/>
              <a:t>attorney for each federal judicial district.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President and the Senate also select a United </a:t>
            </a:r>
            <a:r>
              <a:rPr lang="en-US" dirty="0" smtClean="0"/>
              <a:t>States marshal </a:t>
            </a:r>
            <a:r>
              <a:rPr lang="en-US" dirty="0"/>
              <a:t>to serve each of the district courts. Marshals </a:t>
            </a:r>
            <a:r>
              <a:rPr lang="en-US" dirty="0" smtClean="0"/>
              <a:t>act much </a:t>
            </a:r>
            <a:r>
              <a:rPr lang="en-US" dirty="0"/>
              <a:t>like county sheriffs in regard to federal crimes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Court Officers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4939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The Court of Appeals for the Armed Forces</a:t>
            </a:r>
          </a:p>
          <a:p>
            <a:pPr lvl="1"/>
            <a:r>
              <a:rPr lang="en-US" dirty="0" smtClean="0"/>
              <a:t>This </a:t>
            </a:r>
            <a:r>
              <a:rPr lang="en-US" dirty="0"/>
              <a:t>court is a </a:t>
            </a:r>
            <a:r>
              <a:rPr lang="en-US" b="1" dirty="0"/>
              <a:t>civilian tribunal</a:t>
            </a:r>
            <a:r>
              <a:rPr lang="en-US" dirty="0"/>
              <a:t>, a court operating as </a:t>
            </a:r>
            <a:r>
              <a:rPr lang="en-US" dirty="0" smtClean="0"/>
              <a:t>part of </a:t>
            </a:r>
            <a:r>
              <a:rPr lang="en-US" dirty="0"/>
              <a:t>the judicial branch, entirely separate from the </a:t>
            </a:r>
            <a:r>
              <a:rPr lang="en-US" dirty="0" smtClean="0"/>
              <a:t>military establishment</a:t>
            </a:r>
            <a:r>
              <a:rPr lang="en-US" dirty="0"/>
              <a:t>.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court reviews the more serious convictions </a:t>
            </a:r>
            <a:r>
              <a:rPr lang="en-US" dirty="0" smtClean="0"/>
              <a:t>of members </a:t>
            </a:r>
            <a:r>
              <a:rPr lang="en-US" dirty="0"/>
              <a:t>of the armed forces at a </a:t>
            </a:r>
            <a:r>
              <a:rPr lang="en-US" b="1" dirty="0"/>
              <a:t>court-martial </a:t>
            </a:r>
            <a:r>
              <a:rPr lang="en-US" dirty="0"/>
              <a:t>or </a:t>
            </a:r>
            <a:r>
              <a:rPr lang="en-US" dirty="0" smtClean="0"/>
              <a:t>trial </a:t>
            </a:r>
            <a:r>
              <a:rPr lang="en-US" b="1" dirty="0" smtClean="0"/>
              <a:t>court </a:t>
            </a:r>
            <a:r>
              <a:rPr lang="en-US" b="1" dirty="0"/>
              <a:t>martial</a:t>
            </a:r>
            <a:r>
              <a:rPr lang="en-US" dirty="0"/>
              <a:t>, involving military law.</a:t>
            </a:r>
          </a:p>
          <a:p>
            <a:r>
              <a:rPr lang="en-US" b="1" dirty="0"/>
              <a:t>The Court of Appeals for Veterans Claims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Court of Appeals for Veterans Claims hears cases </a:t>
            </a:r>
            <a:r>
              <a:rPr lang="en-US" dirty="0" smtClean="0"/>
              <a:t>in which </a:t>
            </a:r>
            <a:r>
              <a:rPr lang="en-US" dirty="0"/>
              <a:t>individuals claim that the Department of </a:t>
            </a:r>
            <a:r>
              <a:rPr lang="en-US" dirty="0" smtClean="0"/>
              <a:t>Veterans Affairs </a:t>
            </a:r>
            <a:r>
              <a:rPr lang="en-US" dirty="0"/>
              <a:t>has denied or otherwise mishandled valid claims </a:t>
            </a:r>
            <a:r>
              <a:rPr lang="en-US" dirty="0" smtClean="0"/>
              <a:t>for veterans</a:t>
            </a:r>
            <a:r>
              <a:rPr lang="en-US" dirty="0"/>
              <a:t>’ benefits.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Military Appeals Court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1287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Federal Judicial </a:t>
            </a:r>
            <a:r>
              <a:rPr lang="en-US" dirty="0" smtClean="0"/>
              <a:t>Districts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r>
              <a:rPr lang="en-US" sz="1600" dirty="0"/>
              <a:t>• </a:t>
            </a:r>
            <a:r>
              <a:rPr lang="en-US" sz="1600" dirty="0"/>
              <a:t>The 94 federal judicial </a:t>
            </a:r>
            <a:r>
              <a:rPr lang="en-US" sz="1600" dirty="0"/>
              <a:t>districts include </a:t>
            </a:r>
            <a:r>
              <a:rPr lang="en-US" sz="1600" dirty="0"/>
              <a:t>at least one district </a:t>
            </a:r>
            <a:r>
              <a:rPr lang="en-US" sz="1600" dirty="0"/>
              <a:t>in each </a:t>
            </a:r>
            <a:r>
              <a:rPr lang="en-US" sz="1600" dirty="0"/>
              <a:t>State, the District </a:t>
            </a:r>
            <a:r>
              <a:rPr lang="en-US" sz="1600" dirty="0"/>
              <a:t>of Columbia</a:t>
            </a:r>
            <a:r>
              <a:rPr lang="en-US" sz="1600" dirty="0"/>
              <a:t>, and Puerto Rico.</a:t>
            </a:r>
          </a:p>
          <a:p>
            <a:r>
              <a:rPr lang="en-US" sz="1600" dirty="0"/>
              <a:t>• Larger and more </a:t>
            </a:r>
            <a:r>
              <a:rPr lang="en-US" sz="1600" dirty="0"/>
              <a:t>populous States </a:t>
            </a:r>
            <a:r>
              <a:rPr lang="en-US" sz="1600" dirty="0"/>
              <a:t>are divided into two </a:t>
            </a:r>
            <a:r>
              <a:rPr lang="en-US" sz="1600" dirty="0"/>
              <a:t>or more districts, reflecting the larger amount of judicial work done there.</a:t>
            </a:r>
          </a:p>
          <a:p>
            <a:endParaRPr lang="en-US" sz="16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dirty="0"/>
              <a:t>District Court </a:t>
            </a:r>
            <a:r>
              <a:rPr lang="en-US" dirty="0" smtClean="0"/>
              <a:t>Jurisdiction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smtClean="0"/>
              <a:t>• District courts have original jurisdiction over most cases that are heard in federal courts.</a:t>
            </a:r>
          </a:p>
          <a:p>
            <a:pPr marL="0" indent="0">
              <a:buNone/>
            </a:pPr>
            <a:r>
              <a:rPr lang="en-US" dirty="0" smtClean="0"/>
              <a:t>• The district courts hear a wide range of </a:t>
            </a:r>
            <a:r>
              <a:rPr lang="en-US" b="1" dirty="0" smtClean="0"/>
              <a:t>criminal cases </a:t>
            </a:r>
            <a:r>
              <a:rPr lang="en-US" dirty="0" smtClean="0"/>
              <a:t>and </a:t>
            </a:r>
            <a:r>
              <a:rPr lang="en-US" b="1" dirty="0" smtClean="0"/>
              <a:t>civil cases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smtClean="0"/>
              <a:t>• A criminal case, in the federal courts, is one in which a defendant is tried for committing some action that Congress declared by law to be a federal crime. A federal civil case is one which involves noncriminal matters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District Courts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245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10</TotalTime>
  <Words>845</Words>
  <Application>Microsoft Office PowerPoint</Application>
  <PresentationFormat>Widescreen</PresentationFormat>
  <Paragraphs>73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Garamond</vt:lpstr>
      <vt:lpstr>Organic</vt:lpstr>
      <vt:lpstr>Lesson 5.1</vt:lpstr>
      <vt:lpstr>Objectives (Do Not Copy)</vt:lpstr>
      <vt:lpstr>Creating the Courts </vt:lpstr>
      <vt:lpstr>Types of Jurisdiction</vt:lpstr>
      <vt:lpstr>Appointment of Judges</vt:lpstr>
      <vt:lpstr>Terms and Pay for Judges</vt:lpstr>
      <vt:lpstr>Court Officers</vt:lpstr>
      <vt:lpstr>Military Appeals Court</vt:lpstr>
      <vt:lpstr>District Courts</vt:lpstr>
      <vt:lpstr>The Court of Appeals</vt:lpstr>
      <vt:lpstr>Supreme Court Jurisdiction</vt:lpstr>
      <vt:lpstr>How cases reach the Supreme Court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 5.1</dc:title>
  <dc:creator>Josh Walker</dc:creator>
  <cp:lastModifiedBy>Josh Walker</cp:lastModifiedBy>
  <cp:revision>2</cp:revision>
  <cp:lastPrinted>2016-12-24T08:17:50Z</cp:lastPrinted>
  <dcterms:created xsi:type="dcterms:W3CDTF">2016-12-24T08:08:01Z</dcterms:created>
  <dcterms:modified xsi:type="dcterms:W3CDTF">2016-12-24T08:18:09Z</dcterms:modified>
</cp:coreProperties>
</file>