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3" r:id="rId11"/>
    <p:sldId id="274" r:id="rId12"/>
    <p:sldId id="276" r:id="rId13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36855-0E00-475D-A764-C8F54A6EF5F7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A7187-2EA5-47BE-9D88-A2DBE161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0AFFA-F364-401C-9692-B0419165021A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4797C-74FF-4FA7-95CD-A7BB28DD5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5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you think “</a:t>
            </a:r>
            <a:r>
              <a:rPr lang="en-US" baseline="0" dirty="0" err="1" smtClean="0"/>
              <a:t>Meso</a:t>
            </a:r>
            <a:r>
              <a:rPr lang="en-US" baseline="0" dirty="0" smtClean="0"/>
              <a:t>” means? Where?  </a:t>
            </a:r>
            <a:r>
              <a:rPr lang="en-US" dirty="0" smtClean="0"/>
              <a:t>Corn</a:t>
            </a:r>
            <a:r>
              <a:rPr lang="en-US" baseline="0" dirty="0" smtClean="0"/>
              <a:t> about actual size, ancient maize is very small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797C-74FF-4FA7-95CD-A7BB28DD5D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9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BE59E4-FB4A-4854-B948-2AF0B5EB3377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94C665-6B2D-48ED-8799-DF92D480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xposedplanet.com/index.php?showimage=1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Ancient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800600"/>
          </a:xfrm>
        </p:spPr>
        <p:txBody>
          <a:bodyPr/>
          <a:lstStyle/>
          <a:p>
            <a:r>
              <a:rPr lang="en-US" dirty="0" smtClean="0"/>
              <a:t>1100s-1500s</a:t>
            </a:r>
          </a:p>
          <a:p>
            <a:r>
              <a:rPr lang="en-US" dirty="0" smtClean="0"/>
              <a:t>Ecuador to Chile </a:t>
            </a:r>
          </a:p>
          <a:p>
            <a:r>
              <a:rPr lang="en-US" dirty="0" smtClean="0"/>
              <a:t>Andes Mountains </a:t>
            </a:r>
          </a:p>
          <a:p>
            <a:pPr lvl="1"/>
            <a:r>
              <a:rPr lang="en-US" dirty="0" smtClean="0"/>
              <a:t>Hard to farm </a:t>
            </a:r>
          </a:p>
          <a:p>
            <a:r>
              <a:rPr lang="en-US" dirty="0" smtClean="0"/>
              <a:t>Capitol City: Cuzco</a:t>
            </a:r>
          </a:p>
          <a:p>
            <a:pPr lvl="1"/>
            <a:r>
              <a:rPr lang="en-US" dirty="0" smtClean="0"/>
              <a:t>Machu Picchu </a:t>
            </a:r>
            <a:endParaRPr lang="en-US" dirty="0"/>
          </a:p>
        </p:txBody>
      </p:sp>
      <p:pic>
        <p:nvPicPr>
          <p:cNvPr id="33794" name="Picture 2" descr="Incan 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6224"/>
            <a:ext cx="3333750" cy="658177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5105400" y="2514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Government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7866" y="868907"/>
            <a:ext cx="8077200" cy="2209800"/>
          </a:xfrm>
        </p:spPr>
        <p:txBody>
          <a:bodyPr/>
          <a:lstStyle/>
          <a:p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God-King called “</a:t>
            </a:r>
            <a:r>
              <a:rPr lang="en-US" dirty="0" err="1" smtClean="0"/>
              <a:t>Sapa</a:t>
            </a:r>
            <a:r>
              <a:rPr lang="en-US" dirty="0" smtClean="0"/>
              <a:t> Inca”</a:t>
            </a:r>
          </a:p>
          <a:p>
            <a:pPr lvl="1"/>
            <a:r>
              <a:rPr lang="en-US" dirty="0" smtClean="0"/>
              <a:t>Owned all lands, herds, mines, &amp; people </a:t>
            </a:r>
          </a:p>
          <a:p>
            <a:pPr lvl="1"/>
            <a:r>
              <a:rPr lang="en-US" dirty="0" err="1" smtClean="0"/>
              <a:t>Coya</a:t>
            </a:r>
            <a:r>
              <a:rPr lang="en-US" dirty="0" smtClean="0"/>
              <a:t>—queen, in charge of religious duties </a:t>
            </a:r>
          </a:p>
          <a:p>
            <a:r>
              <a:rPr lang="en-US" dirty="0" smtClean="0"/>
              <a:t>Efficient government with trained officials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0612" y="3352800"/>
            <a:ext cx="7467600" cy="543635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Religion &amp; Farming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8337" y="3896435"/>
            <a:ext cx="7467600" cy="2438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Polytheistic—linked to nature</a:t>
            </a:r>
          </a:p>
          <a:p>
            <a:pPr lvl="1"/>
            <a:r>
              <a:rPr lang="en-US" smtClean="0"/>
              <a:t>Monthly rituals/offerings </a:t>
            </a:r>
          </a:p>
          <a:p>
            <a:pPr lvl="1"/>
            <a:r>
              <a:rPr lang="en-US" smtClean="0"/>
              <a:t>Priests powerful</a:t>
            </a:r>
          </a:p>
          <a:p>
            <a:r>
              <a:rPr lang="en-US" smtClean="0"/>
              <a:t>Farming</a:t>
            </a:r>
          </a:p>
          <a:p>
            <a:pPr lvl="1"/>
            <a:r>
              <a:rPr lang="en-US" smtClean="0"/>
              <a:t>Step terraces</a:t>
            </a:r>
          </a:p>
          <a:p>
            <a:pPr lvl="1"/>
            <a:r>
              <a:rPr lang="en-US" smtClean="0"/>
              <a:t>Potatoes and maize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34" y="304800"/>
            <a:ext cx="7467600" cy="579438"/>
          </a:xfrm>
        </p:spPr>
        <p:txBody>
          <a:bodyPr/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55805"/>
            <a:ext cx="8435454" cy="2954195"/>
          </a:xfrm>
        </p:spPr>
        <p:txBody>
          <a:bodyPr/>
          <a:lstStyle/>
          <a:p>
            <a:r>
              <a:rPr lang="en-US" dirty="0" smtClean="0"/>
              <a:t>Unified empire with road networks </a:t>
            </a:r>
          </a:p>
          <a:p>
            <a:pPr lvl="1"/>
            <a:r>
              <a:rPr lang="en-US" dirty="0" smtClean="0"/>
              <a:t>14,000 miles through </a:t>
            </a:r>
            <a:r>
              <a:rPr lang="en-US" dirty="0" err="1" smtClean="0"/>
              <a:t>mts</a:t>
            </a:r>
            <a:r>
              <a:rPr lang="en-US" dirty="0" smtClean="0"/>
              <a:t> &amp; deserts </a:t>
            </a:r>
          </a:p>
          <a:p>
            <a:pPr lvl="1"/>
            <a:r>
              <a:rPr lang="en-US" dirty="0" smtClean="0"/>
              <a:t>Llamas </a:t>
            </a:r>
          </a:p>
          <a:p>
            <a:r>
              <a:rPr lang="en-US" dirty="0" smtClean="0"/>
              <a:t>Skilled metalwork &amp; weavers </a:t>
            </a:r>
          </a:p>
          <a:p>
            <a:pPr lvl="1"/>
            <a:r>
              <a:rPr lang="en-US" dirty="0" smtClean="0"/>
              <a:t>Wool from llamas </a:t>
            </a:r>
          </a:p>
          <a:p>
            <a:pPr lvl="1"/>
            <a:r>
              <a:rPr lang="en-US" dirty="0" smtClean="0"/>
              <a:t>Copper, tin, bronze </a:t>
            </a:r>
          </a:p>
          <a:p>
            <a:r>
              <a:rPr lang="en-US" dirty="0" smtClean="0"/>
              <a:t>Surgery on skull, antiseptics, &amp; mummification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6534" y="4361005"/>
            <a:ext cx="7467600" cy="57943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4940443"/>
            <a:ext cx="74676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Pizarro invades and overthrows emperor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“Middle America” </a:t>
            </a:r>
          </a:p>
          <a:p>
            <a:r>
              <a:rPr lang="en-US" dirty="0" smtClean="0"/>
              <a:t>Domesticate animals and plants (8500BC-2000BC)</a:t>
            </a:r>
          </a:p>
          <a:p>
            <a:pPr lvl="1"/>
            <a:r>
              <a:rPr lang="en-US" u="sng" dirty="0" smtClean="0"/>
              <a:t>Maize</a:t>
            </a:r>
            <a:r>
              <a:rPr lang="en-US" dirty="0" smtClean="0"/>
              <a:t>, potatoes, tomatoes, beans</a:t>
            </a:r>
          </a:p>
          <a:p>
            <a:r>
              <a:rPr lang="en-US" dirty="0" smtClean="0"/>
              <a:t>Populations boomed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great cities </a:t>
            </a:r>
          </a:p>
          <a:p>
            <a:endParaRPr lang="en-US" dirty="0"/>
          </a:p>
        </p:txBody>
      </p:sp>
      <p:pic>
        <p:nvPicPr>
          <p:cNvPr id="15364" name="Picture 4" descr="http://www.authenticmaya.com/images/Beadle_maize&amp;teosi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838200"/>
            <a:ext cx="2768334" cy="3489325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</p:spPr>
      </p:pic>
      <p:pic>
        <p:nvPicPr>
          <p:cNvPr id="5124" name="Picture 4" descr="http://www.mesoamericas.com/images/Mesoamerica-Reg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35400"/>
            <a:ext cx="3810000" cy="302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dirty="0" smtClean="0"/>
              <a:t>300 BC to 900 AD</a:t>
            </a:r>
            <a:r>
              <a:rPr lang="en-US" dirty="0" smtClean="0">
                <a:sym typeface="Wingdings" pitchFamily="2" charset="2"/>
              </a:rPr>
              <a:t> The Classic Period</a:t>
            </a:r>
          </a:p>
          <a:p>
            <a:r>
              <a:rPr lang="en-US" dirty="0" smtClean="0">
                <a:sym typeface="Wingdings" pitchFamily="2" charset="2"/>
              </a:rPr>
              <a:t>Yucatán Peninsula to Central America</a:t>
            </a:r>
            <a:endParaRPr lang="en-US" dirty="0" smtClean="0"/>
          </a:p>
          <a:p>
            <a:r>
              <a:rPr lang="en-US" dirty="0" smtClean="0"/>
              <a:t>Never an empire: city-states</a:t>
            </a:r>
          </a:p>
          <a:p>
            <a:pPr lvl="1"/>
            <a:r>
              <a:rPr lang="en-US" dirty="0" smtClean="0"/>
              <a:t>Ex: Tikal (most powerful)</a:t>
            </a:r>
          </a:p>
          <a:p>
            <a:pPr lvl="1"/>
            <a:r>
              <a:rPr lang="en-US" dirty="0" smtClean="0"/>
              <a:t>Each ruled by chief </a:t>
            </a:r>
            <a:endParaRPr lang="en-US" dirty="0"/>
          </a:p>
        </p:txBody>
      </p:sp>
      <p:pic>
        <p:nvPicPr>
          <p:cNvPr id="4" name="Picture 2" descr="http://www.cacaolorenzo.com/images/597_Meso_America_MapC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4191000" cy="256935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010400" y="2971800"/>
            <a:ext cx="1676400" cy="1905000"/>
          </a:xfrm>
          <a:prstGeom prst="ellipse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62800" y="3657600"/>
            <a:ext cx="533400" cy="304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&amp;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are farmers</a:t>
            </a:r>
          </a:p>
          <a:p>
            <a:pPr lvl="1"/>
            <a:r>
              <a:rPr lang="en-US" dirty="0" smtClean="0"/>
              <a:t>Slash and burn to forests </a:t>
            </a:r>
          </a:p>
          <a:p>
            <a:pPr lvl="1"/>
            <a:r>
              <a:rPr lang="en-US" dirty="0" smtClean="0"/>
              <a:t>Raised fields on rivers</a:t>
            </a:r>
          </a:p>
          <a:p>
            <a:pPr lvl="1"/>
            <a:r>
              <a:rPr lang="en-US" dirty="0" smtClean="0"/>
              <a:t>Maize, beans, cotton, tropical flowers </a:t>
            </a:r>
          </a:p>
          <a:p>
            <a:pPr lvl="1"/>
            <a:r>
              <a:rPr lang="en-US" dirty="0" smtClean="0"/>
              <a:t>Food taxes </a:t>
            </a:r>
          </a:p>
          <a:p>
            <a:r>
              <a:rPr lang="en-US" dirty="0" smtClean="0"/>
              <a:t>Polytheistic</a:t>
            </a:r>
          </a:p>
          <a:p>
            <a:pPr lvl="1"/>
            <a:r>
              <a:rPr lang="en-US" dirty="0" smtClean="0"/>
              <a:t>Central to life</a:t>
            </a:r>
          </a:p>
          <a:p>
            <a:pPr lvl="1"/>
            <a:r>
              <a:rPr lang="en-US" dirty="0" smtClean="0"/>
              <a:t>Priests very powerful</a:t>
            </a:r>
          </a:p>
          <a:p>
            <a:pPr lvl="1"/>
            <a:r>
              <a:rPr lang="en-US" dirty="0" smtClean="0"/>
              <a:t>Elaborate ceremonies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Maya Temple II in Tikal, Guatemal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920" y="3352800"/>
            <a:ext cx="483608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4953000"/>
          </a:xfrm>
        </p:spPr>
        <p:txBody>
          <a:bodyPr/>
          <a:lstStyle/>
          <a:p>
            <a:r>
              <a:rPr lang="en-US" dirty="0" smtClean="0"/>
              <a:t>Hieroglyphics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codexes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Many burned by Spanish </a:t>
            </a:r>
          </a:p>
          <a:p>
            <a:r>
              <a:rPr lang="en-US" dirty="0" smtClean="0"/>
              <a:t>Astronomy </a:t>
            </a:r>
          </a:p>
          <a:p>
            <a:pPr lvl="1"/>
            <a:r>
              <a:rPr lang="en-US" dirty="0" smtClean="0"/>
              <a:t>Very accurate</a:t>
            </a:r>
          </a:p>
          <a:p>
            <a:pPr lvl="1"/>
            <a:r>
              <a:rPr lang="en-US" dirty="0" smtClean="0"/>
              <a:t>365 day solar calendar </a:t>
            </a:r>
          </a:p>
          <a:p>
            <a:r>
              <a:rPr lang="en-US" dirty="0" smtClean="0"/>
              <a:t>Complex numbering system &amp; value of zero </a:t>
            </a:r>
            <a:endParaRPr lang="en-US" dirty="0"/>
          </a:p>
        </p:txBody>
      </p:sp>
      <p:pic>
        <p:nvPicPr>
          <p:cNvPr id="23554" name="Picture 2" descr="http://www.lawbuzz.com/cherished_rights/freedom_speech/images/dres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81312"/>
            <a:ext cx="4241800" cy="397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Abandon cities—why? </a:t>
            </a:r>
          </a:p>
          <a:p>
            <a:r>
              <a:rPr lang="en-US" dirty="0" smtClean="0"/>
              <a:t>Theories: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Overpopulation</a:t>
            </a:r>
          </a:p>
          <a:p>
            <a:pPr lvl="1"/>
            <a:r>
              <a:rPr lang="en-US" dirty="0" smtClean="0"/>
              <a:t>Peasant revolt </a:t>
            </a:r>
          </a:p>
          <a:p>
            <a:pPr lvl="1"/>
            <a:endParaRPr lang="en-US" dirty="0"/>
          </a:p>
        </p:txBody>
      </p:sp>
      <p:pic>
        <p:nvPicPr>
          <p:cNvPr id="24578" name="Picture 2" descr="http://www.aaanativearts.com/ancient-indians/pyramids_of_Ti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90800"/>
            <a:ext cx="438150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ztec_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4191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1200s-1500s </a:t>
            </a:r>
          </a:p>
          <a:p>
            <a:r>
              <a:rPr lang="en-US" dirty="0" smtClean="0"/>
              <a:t>Called selves </a:t>
            </a:r>
            <a:r>
              <a:rPr lang="en-US" dirty="0" err="1" smtClean="0"/>
              <a:t>Mexica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modern day Mexico 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Wandered for 200 yrs looking for a sign</a:t>
            </a:r>
          </a:p>
          <a:p>
            <a:pPr lvl="1"/>
            <a:r>
              <a:rPr lang="en-US" dirty="0" smtClean="0"/>
              <a:t>An eagle with a serpent trapped in its mouth, atop a prickly cactus growing on a rock submerged in a lake. </a:t>
            </a:r>
          </a:p>
          <a:p>
            <a:pPr lvl="1"/>
            <a:r>
              <a:rPr lang="en-US" dirty="0" smtClean="0"/>
              <a:t>Finally found this off an island in Lake </a:t>
            </a:r>
            <a:r>
              <a:rPr lang="en-US" dirty="0" err="1" smtClean="0"/>
              <a:t>Texcoco</a:t>
            </a:r>
            <a:endParaRPr lang="en-US" dirty="0" smtClean="0"/>
          </a:p>
          <a:p>
            <a:pPr lvl="1"/>
            <a:r>
              <a:rPr lang="en-US" dirty="0" smtClean="0"/>
              <a:t>Built their capital city, </a:t>
            </a:r>
            <a:r>
              <a:rPr lang="en-US" u="sng" dirty="0" err="1" smtClean="0"/>
              <a:t>Tenochtitlán</a:t>
            </a:r>
            <a:r>
              <a:rPr lang="en-US" dirty="0" smtClean="0"/>
              <a:t>, large population </a:t>
            </a:r>
            <a:endParaRPr lang="en-US" u="sng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057900" y="14097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&amp; 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7467600" cy="4873752"/>
          </a:xfrm>
        </p:spPr>
        <p:txBody>
          <a:bodyPr/>
          <a:lstStyle/>
          <a:p>
            <a:r>
              <a:rPr lang="en-US" dirty="0" smtClean="0"/>
              <a:t>Single empire</a:t>
            </a:r>
          </a:p>
          <a:p>
            <a:pPr lvl="1"/>
            <a:r>
              <a:rPr lang="en-US" dirty="0" smtClean="0"/>
              <a:t>Emperor meant to lead in war</a:t>
            </a:r>
          </a:p>
          <a:p>
            <a:pPr lvl="1"/>
            <a:r>
              <a:rPr lang="en-US" dirty="0" smtClean="0"/>
              <a:t>Called “The Great Speaker”</a:t>
            </a:r>
          </a:p>
          <a:p>
            <a:r>
              <a:rPr lang="en-US" dirty="0" smtClean="0"/>
              <a:t>Polytheistic </a:t>
            </a:r>
          </a:p>
          <a:p>
            <a:pPr lvl="1"/>
            <a:r>
              <a:rPr lang="en-US" dirty="0" smtClean="0"/>
              <a:t>Huitzilopochtli – supreme god</a:t>
            </a:r>
          </a:p>
          <a:p>
            <a:pPr lvl="1"/>
            <a:r>
              <a:rPr lang="en-US" dirty="0" err="1" smtClean="0"/>
              <a:t>Quetzecotal</a:t>
            </a:r>
            <a:r>
              <a:rPr lang="en-US" dirty="0" smtClean="0"/>
              <a:t> – feathered-serpent god (god of earth and water)</a:t>
            </a:r>
          </a:p>
          <a:p>
            <a:pPr lvl="1"/>
            <a:r>
              <a:rPr lang="en-US" dirty="0" smtClean="0"/>
              <a:t>Priests very powerful </a:t>
            </a:r>
          </a:p>
          <a:p>
            <a:pPr lvl="1"/>
            <a:r>
              <a:rPr lang="en-US" dirty="0" smtClean="0"/>
              <a:t>Human sacrifices </a:t>
            </a:r>
          </a:p>
          <a:p>
            <a:pPr lvl="2"/>
            <a:r>
              <a:rPr lang="en-US" dirty="0" err="1" smtClean="0"/>
              <a:t>Beleived</a:t>
            </a:r>
            <a:r>
              <a:rPr lang="en-US" dirty="0" smtClean="0"/>
              <a:t> the gods sacrificed themselves, so should man  </a:t>
            </a:r>
          </a:p>
          <a:p>
            <a:pPr lvl="1"/>
            <a:endParaRPr lang="en-US" dirty="0" smtClean="0"/>
          </a:p>
        </p:txBody>
      </p:sp>
      <p:pic>
        <p:nvPicPr>
          <p:cNvPr id="28674" name="Picture 2" descr="http://www.teachyourselves.co.uk/aztec-god-huitzilopocht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"/>
            <a:ext cx="3093657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2971800" cy="1447800"/>
          </a:xfrm>
        </p:spPr>
        <p:txBody>
          <a:bodyPr/>
          <a:lstStyle/>
          <a:p>
            <a:r>
              <a:rPr lang="en-US" dirty="0" err="1" smtClean="0"/>
              <a:t>Chinampas</a:t>
            </a:r>
            <a:endParaRPr lang="en-US" dirty="0" smtClean="0"/>
          </a:p>
          <a:p>
            <a:pPr lvl="1"/>
            <a:r>
              <a:rPr lang="en-US" dirty="0" smtClean="0"/>
              <a:t>“floating garden”</a:t>
            </a:r>
          </a:p>
          <a:p>
            <a:pPr lvl="1"/>
            <a:r>
              <a:rPr lang="en-US" dirty="0" smtClean="0"/>
              <a:t>Artificial islands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0200" y="846138"/>
            <a:ext cx="2057400" cy="50323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Science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0" y="1410814"/>
            <a:ext cx="54864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Believed illness caused by the gods</a:t>
            </a:r>
          </a:p>
          <a:p>
            <a:pPr lvl="1"/>
            <a:r>
              <a:rPr lang="en-US" smtClean="0"/>
              <a:t>Herbs and meds</a:t>
            </a:r>
          </a:p>
          <a:p>
            <a:pPr lvl="1"/>
            <a:r>
              <a:rPr lang="en-US" smtClean="0"/>
              <a:t>Set broken bones/fill cavities </a:t>
            </a:r>
          </a:p>
          <a:p>
            <a:pPr lvl="1"/>
            <a:r>
              <a:rPr lang="en-US" smtClean="0"/>
              <a:t>Steam baths </a:t>
            </a:r>
          </a:p>
          <a:p>
            <a:r>
              <a:rPr lang="en-US" smtClean="0"/>
              <a:t>Accurate calendar </a:t>
            </a:r>
          </a:p>
          <a:p>
            <a:r>
              <a:rPr lang="en-US" smtClean="0"/>
              <a:t>Hieroglyphics </a:t>
            </a:r>
          </a:p>
          <a:p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114800"/>
            <a:ext cx="1981200" cy="50323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Decline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5042256"/>
            <a:ext cx="66294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Spanish invaders in 1500s (Conquistadors)</a:t>
            </a:r>
          </a:p>
          <a:p>
            <a:r>
              <a:rPr lang="en-US" smtClean="0"/>
              <a:t>Hernado Cortes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392</Words>
  <Application>Microsoft Office PowerPoint</Application>
  <PresentationFormat>On-screen Show (4:3)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Wingdings</vt:lpstr>
      <vt:lpstr>Wingdings 2</vt:lpstr>
      <vt:lpstr>Oriel</vt:lpstr>
      <vt:lpstr>Ancient America</vt:lpstr>
      <vt:lpstr>Mesoamerica</vt:lpstr>
      <vt:lpstr>The Maya</vt:lpstr>
      <vt:lpstr>Society &amp; Farming</vt:lpstr>
      <vt:lpstr>Achievements </vt:lpstr>
      <vt:lpstr>Decline </vt:lpstr>
      <vt:lpstr>Aztecs </vt:lpstr>
      <vt:lpstr>Government &amp; Religion </vt:lpstr>
      <vt:lpstr>Farming</vt:lpstr>
      <vt:lpstr>The Inca</vt:lpstr>
      <vt:lpstr>Government </vt:lpstr>
      <vt:lpstr>Achievements 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</dc:title>
  <dc:creator>WCPSS</dc:creator>
  <cp:lastModifiedBy>Josh Walker</cp:lastModifiedBy>
  <cp:revision>33</cp:revision>
  <cp:lastPrinted>2016-10-02T20:31:21Z</cp:lastPrinted>
  <dcterms:created xsi:type="dcterms:W3CDTF">2010-03-11T14:00:57Z</dcterms:created>
  <dcterms:modified xsi:type="dcterms:W3CDTF">2016-10-02T20:31:37Z</dcterms:modified>
</cp:coreProperties>
</file>